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12192000"/>
  <p:embeddedFontLst>
    <p:embeddedFont>
      <p:font typeface="Bitter" panose="020B0604020202020204" charset="0"/>
      <p:regular r:id="rId23"/>
    </p:embeddedFont>
    <p:embeddedFont>
      <p:font typeface="Bitter Bold" panose="020B0604020202020204" charset="0"/>
      <p:regular r:id="rId24"/>
    </p:embeddedFont>
    <p:embeddedFont>
      <p:font typeface="Outfit Bold" panose="020B0604020202020204" charset="0"/>
      <p:regular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54" d="100"/>
          <a:sy n="54" d="100"/>
        </p:scale>
        <p:origin x="112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0065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0B1012"/>
          </a:solidFill>
          <a:ln/>
        </p:spPr>
        <p:txBody>
          <a:bodyPr/>
          <a:lstStyle/>
          <a:p>
            <a:endParaRPr lang="en-MY"/>
          </a:p>
        </p:txBody>
      </p:sp>
      <p:sp>
        <p:nvSpPr>
          <p:cNvPr id="3" name="Shape 1"/>
          <p:cNvSpPr/>
          <p:nvPr/>
        </p:nvSpPr>
        <p:spPr>
          <a:xfrm>
            <a:off x="0" y="0"/>
            <a:ext cx="12191695" cy="6858000"/>
          </a:xfrm>
          <a:prstGeom prst="rect">
            <a:avLst/>
          </a:prstGeom>
          <a:solidFill>
            <a:srgbClr val="1C1D1F"/>
          </a:solidFill>
          <a:ln/>
        </p:spPr>
        <p:txBody>
          <a:bodyPr/>
          <a:lstStyle/>
          <a:p>
            <a:endParaRPr lang="en-MY"/>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sv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svg"/><Relationship Id="rId7" Type="http://schemas.openxmlformats.org/officeDocument/2006/relationships/image" Target="../media/image23.sv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2.svg"/><Relationship Id="rId5" Type="http://schemas.openxmlformats.org/officeDocument/2006/relationships/image" Target="../media/image21.svg"/><Relationship Id="rId4" Type="http://schemas.openxmlformats.org/officeDocument/2006/relationships/image" Target="../media/image20.svg"/></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mailto:lhchin@gmail.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sp>
        <p:nvSpPr>
          <p:cNvPr id="3" name="Text 0"/>
          <p:cNvSpPr/>
          <p:nvPr/>
        </p:nvSpPr>
        <p:spPr>
          <a:xfrm>
            <a:off x="5233360" y="593766"/>
            <a:ext cx="6296860" cy="5985163"/>
          </a:xfrm>
          <a:prstGeom prst="rect">
            <a:avLst/>
          </a:prstGeom>
          <a:noFill/>
          <a:ln/>
        </p:spPr>
        <p:txBody>
          <a:bodyPr wrap="square" lIns="0" tIns="0" rIns="0" bIns="0" rtlCol="0" anchor="t">
            <a:normAutofit/>
          </a:bodyPr>
          <a:lstStyle/>
          <a:p>
            <a:pPr marL="0" indent="0" algn="l">
              <a:lnSpc>
                <a:spcPct val="104000"/>
              </a:lnSpc>
              <a:buNone/>
            </a:pPr>
            <a:r>
              <a:rPr lang="en-US" sz="3250" b="1" dirty="0">
                <a:solidFill>
                  <a:srgbClr val="E1E5CD"/>
                </a:solidFill>
                <a:latin typeface="Outfit Bold" pitchFamily="34" charset="0"/>
                <a:ea typeface="Outfit Bold" pitchFamily="34" charset="-122"/>
                <a:cs typeface="Outfit Bold" pitchFamily="34" charset="-120"/>
              </a:rPr>
              <a:t>Meet </a:t>
            </a:r>
            <a:r>
              <a:rPr lang="en-US" sz="3250" b="1" dirty="0" err="1">
                <a:solidFill>
                  <a:srgbClr val="E1E5CD"/>
                </a:solidFill>
                <a:latin typeface="Outfit Bold" pitchFamily="34" charset="0"/>
                <a:ea typeface="Outfit Bold" pitchFamily="34" charset="-122"/>
                <a:cs typeface="Outfit Bold" pitchFamily="34" charset="-120"/>
              </a:rPr>
              <a:t>thw</a:t>
            </a:r>
            <a:r>
              <a:rPr lang="en-US" sz="3250" b="1" dirty="0">
                <a:solidFill>
                  <a:srgbClr val="E1E5CD"/>
                </a:solidFill>
                <a:latin typeface="Outfit Bold" pitchFamily="34" charset="0"/>
                <a:ea typeface="Outfit Bold" pitchFamily="34" charset="-122"/>
                <a:cs typeface="Outfit Bold" pitchFamily="34" charset="-120"/>
              </a:rPr>
              <a:t> new Kid on the block in Project Control </a:t>
            </a:r>
          </a:p>
          <a:p>
            <a:pPr marL="0" indent="0" algn="l">
              <a:lnSpc>
                <a:spcPct val="104000"/>
              </a:lnSpc>
              <a:buNone/>
            </a:pPr>
            <a:endParaRPr lang="en-US" sz="1200" b="1" dirty="0">
              <a:solidFill>
                <a:srgbClr val="E1E5CD"/>
              </a:solidFill>
              <a:latin typeface="Outfit Bold" pitchFamily="34" charset="0"/>
              <a:ea typeface="Outfit Bold" pitchFamily="34" charset="-122"/>
              <a:cs typeface="Outfit Bold" pitchFamily="34" charset="-120"/>
            </a:endParaRPr>
          </a:p>
          <a:p>
            <a:pPr marL="0" indent="0" algn="l">
              <a:lnSpc>
                <a:spcPct val="104000"/>
              </a:lnSpc>
              <a:buNone/>
            </a:pPr>
            <a:r>
              <a:rPr lang="en-US" sz="1900" b="1" dirty="0">
                <a:solidFill>
                  <a:srgbClr val="E1E5CD"/>
                </a:solidFill>
                <a:latin typeface="Outfit Bold" pitchFamily="34" charset="0"/>
                <a:ea typeface="Outfit Bold" pitchFamily="34" charset="-122"/>
                <a:cs typeface="Outfit Bold" pitchFamily="34" charset="-120"/>
              </a:rPr>
              <a:t>The Total Dispute Control System &amp; </a:t>
            </a:r>
            <a:r>
              <a:rPr lang="en-US" sz="1900" b="1" dirty="0" err="1">
                <a:solidFill>
                  <a:srgbClr val="E1E5CD"/>
                </a:solidFill>
                <a:latin typeface="Outfit Bold" pitchFamily="34" charset="0"/>
                <a:ea typeface="Outfit Bold" pitchFamily="34" charset="-122"/>
                <a:cs typeface="Outfit Bold" pitchFamily="34" charset="-120"/>
              </a:rPr>
              <a:t>Programme</a:t>
            </a:r>
            <a:endParaRPr lang="en-US" sz="1900" b="1" dirty="0">
              <a:solidFill>
                <a:srgbClr val="E1E5CD"/>
              </a:solidFill>
              <a:latin typeface="Outfit Bold" pitchFamily="34" charset="0"/>
              <a:ea typeface="Outfit Bold" pitchFamily="34" charset="-122"/>
              <a:cs typeface="Outfit Bold" pitchFamily="34" charset="-120"/>
            </a:endParaRPr>
          </a:p>
          <a:p>
            <a:pPr marL="0" indent="0" algn="l">
              <a:lnSpc>
                <a:spcPct val="104000"/>
              </a:lnSpc>
              <a:buNone/>
            </a:pPr>
            <a:endParaRPr lang="en-US" sz="1900" b="1" dirty="0">
              <a:solidFill>
                <a:srgbClr val="E1E5CD"/>
              </a:solidFill>
              <a:latin typeface="Outfit Bold" pitchFamily="34" charset="0"/>
            </a:endParaRPr>
          </a:p>
          <a:p>
            <a:r>
              <a:rPr lang="en-MY" sz="2000" b="1" dirty="0">
                <a:solidFill>
                  <a:schemeClr val="bg1"/>
                </a:solidFill>
              </a:rPr>
              <a:t>A state-of-the-art, best-in-class system designed to identify, control and resolve construction disputes—before they disrupt the project, drain cash flow or escalate into costly proceedings.</a:t>
            </a:r>
          </a:p>
          <a:p>
            <a:r>
              <a:rPr lang="en-MY" sz="2000" dirty="0"/>
              <a:t> control and resolve construction disputes—before they disrupt the project, drain cash flow or escalate into costly proceedings.</a:t>
            </a:r>
          </a:p>
          <a:p>
            <a:pPr marL="0" indent="0" algn="l">
              <a:lnSpc>
                <a:spcPct val="104000"/>
              </a:lnSpc>
              <a:buNone/>
            </a:pPr>
            <a:endParaRPr lang="en-US" sz="1900" dirty="0"/>
          </a:p>
        </p:txBody>
      </p:sp>
      <p:sp>
        <p:nvSpPr>
          <p:cNvPr id="4" name="Text 1"/>
          <p:cNvSpPr/>
          <p:nvPr/>
        </p:nvSpPr>
        <p:spPr>
          <a:xfrm>
            <a:off x="5233360" y="3881098"/>
            <a:ext cx="6296860" cy="992386"/>
          </a:xfrm>
          <a:prstGeom prst="rect">
            <a:avLst/>
          </a:prstGeom>
          <a:noFill/>
          <a:ln/>
        </p:spPr>
        <p:txBody>
          <a:bodyPr wrap="square" lIns="0" tIns="0" rIns="0" bIns="0" rtlCol="0" anchor="t">
            <a:normAutofit/>
          </a:bodyPr>
          <a:lstStyle/>
          <a:p>
            <a:pPr marL="0" indent="0" algn="l">
              <a:lnSpc>
                <a:spcPct val="133000"/>
              </a:lnSpc>
              <a:buNone/>
            </a:pPr>
            <a:r>
              <a:rPr lang="en-US" sz="1600" dirty="0">
                <a:solidFill>
                  <a:schemeClr val="bg1"/>
                </a:solidFill>
                <a:latin typeface="Bitter Bold" pitchFamily="34" charset="0"/>
                <a:ea typeface="Bitter Bold" pitchFamily="34" charset="-122"/>
                <a:cs typeface="Bitter Bold" pitchFamily="34" charset="-120"/>
              </a:rPr>
              <a:t>The new standard in construction dispute prevention and avoidance — built for contractors who cannot afford to lose what they have already earned.</a:t>
            </a:r>
            <a:endParaRPr lang="en-US" sz="1600" dirty="0">
              <a:solidFill>
                <a:schemeClr val="bg1"/>
              </a:solidFill>
            </a:endParaRPr>
          </a:p>
        </p:txBody>
      </p:sp>
      <p:sp>
        <p:nvSpPr>
          <p:cNvPr id="6" name="Text 3"/>
          <p:cNvSpPr/>
          <p:nvPr/>
        </p:nvSpPr>
        <p:spPr>
          <a:xfrm>
            <a:off x="5233360" y="5254336"/>
            <a:ext cx="5151805" cy="152202"/>
          </a:xfrm>
          <a:prstGeom prst="rect">
            <a:avLst/>
          </a:prstGeom>
          <a:noFill/>
          <a:ln/>
        </p:spPr>
        <p:txBody>
          <a:bodyPr wrap="none" lIns="0" tIns="0" rIns="0" bIns="0" rtlCol="0" anchor="t"/>
          <a:lstStyle/>
          <a:p>
            <a:pPr marL="0" indent="0" algn="l">
              <a:lnSpc>
                <a:spcPct val="96000"/>
              </a:lnSpc>
              <a:buNone/>
            </a:pPr>
            <a:r>
              <a:rPr lang="en-US" sz="1200" b="1" dirty="0">
                <a:solidFill>
                  <a:srgbClr val="C2C4B5"/>
                </a:solidFill>
                <a:latin typeface="Bitter" pitchFamily="34" charset="0"/>
                <a:ea typeface="Bitter" pitchFamily="34" charset="-122"/>
                <a:cs typeface="Bitter" pitchFamily="34" charset="-120"/>
              </a:rPr>
              <a:t>FOR MAIN CONTRACTORS · SUBCONTRACTORS · D&amp;B FIRMS · CIVIL &amp; M&amp;E</a:t>
            </a:r>
            <a:endParaRPr lang="en-US" sz="12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661475" y="1051620"/>
            <a:ext cx="10868745" cy="1033463"/>
          </a:xfrm>
          <a:prstGeom prst="rect">
            <a:avLst/>
          </a:prstGeom>
          <a:noFill/>
          <a:ln/>
        </p:spPr>
        <p:txBody>
          <a:bodyPr wrap="square" lIns="0" tIns="0" rIns="0" bIns="0" rtlCol="0" anchor="t">
            <a:normAutofit/>
          </a:bodyPr>
          <a:lstStyle/>
          <a:p>
            <a:pPr marL="0" indent="0" algn="l">
              <a:lnSpc>
                <a:spcPct val="104000"/>
              </a:lnSpc>
              <a:buNone/>
            </a:pPr>
            <a:r>
              <a:rPr lang="en-US" sz="3250" b="1" dirty="0">
                <a:solidFill>
                  <a:srgbClr val="E1E5CD"/>
                </a:solidFill>
                <a:latin typeface="Outfit Bold" pitchFamily="34" charset="0"/>
                <a:ea typeface="Outfit Bold" pitchFamily="34" charset="-122"/>
                <a:cs typeface="Outfit Bold" pitchFamily="34" charset="-120"/>
              </a:rPr>
              <a:t>Stop Construction Problems Before They Become Expensive Disputes</a:t>
            </a:r>
            <a:endParaRPr lang="en-US" sz="3250" dirty="0"/>
          </a:p>
        </p:txBody>
      </p:sp>
      <p:sp>
        <p:nvSpPr>
          <p:cNvPr id="3" name="Text 1"/>
          <p:cNvSpPr/>
          <p:nvPr/>
        </p:nvSpPr>
        <p:spPr>
          <a:xfrm>
            <a:off x="661475" y="2415778"/>
            <a:ext cx="10868745" cy="661591"/>
          </a:xfrm>
          <a:prstGeom prst="rect">
            <a:avLst/>
          </a:prstGeom>
          <a:noFill/>
          <a:ln/>
        </p:spPr>
        <p:txBody>
          <a:bodyPr wrap="square" lIns="0" tIns="0" rIns="0" bIns="0" rtlCol="0" anchor="t">
            <a:normAutofit/>
          </a:bodyPr>
          <a:lstStyle/>
          <a:p>
            <a:pPr marL="0" indent="0" algn="l">
              <a:lnSpc>
                <a:spcPct val="133000"/>
              </a:lnSpc>
              <a:buNone/>
            </a:pPr>
            <a:r>
              <a:rPr lang="en-US" sz="1600" b="1" dirty="0">
                <a:solidFill>
                  <a:srgbClr val="C2C4B5"/>
                </a:solidFill>
                <a:latin typeface="Bitter Bold" pitchFamily="34" charset="0"/>
                <a:ea typeface="Bitter Bold" pitchFamily="34" charset="-122"/>
                <a:cs typeface="Bitter Bold" pitchFamily="34" charset="-120"/>
              </a:rPr>
              <a:t>Construction disputes rarely begin in the courtroom. They begin on the project — quietly, incrementally, and often invisibly to the team managing daily operations.</a:t>
            </a:r>
            <a:endParaRPr lang="en-US" sz="16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23485" y="3268464"/>
            <a:ext cx="248041" cy="248047"/>
          </a:xfrm>
          <a:prstGeom prst="rect">
            <a:avLst/>
          </a:prstGeom>
        </p:spPr>
      </p:pic>
      <p:sp>
        <p:nvSpPr>
          <p:cNvPr id="5" name="Text 2"/>
          <p:cNvSpPr/>
          <p:nvPr/>
        </p:nvSpPr>
        <p:spPr>
          <a:xfrm>
            <a:off x="1198830" y="3263404"/>
            <a:ext cx="4793634" cy="516930"/>
          </a:xfrm>
          <a:prstGeom prst="rect">
            <a:avLst/>
          </a:prstGeom>
          <a:noFill/>
          <a:ln/>
        </p:spPr>
        <p:txBody>
          <a:bodyPr wrap="square" lIns="0" tIns="0" rIns="0" bIns="0" rtlCol="0" anchor="t">
            <a:normAutofit/>
          </a:bodyPr>
          <a:lstStyle/>
          <a:p>
            <a:pPr marL="0" indent="0" algn="l">
              <a:lnSpc>
                <a:spcPct val="104000"/>
              </a:lnSpc>
              <a:buNone/>
            </a:pPr>
            <a:r>
              <a:rPr lang="en-US" sz="1600" b="1" dirty="0">
                <a:solidFill>
                  <a:srgbClr val="C2C4B5"/>
                </a:solidFill>
                <a:latin typeface="Outfit Bold" pitchFamily="34" charset="0"/>
                <a:ea typeface="Outfit Bold" pitchFamily="34" charset="-122"/>
                <a:cs typeface="Outfit Bold" pitchFamily="34" charset="-120"/>
              </a:rPr>
              <a:t>A verbal instruction is given but never confirmed in writing</a:t>
            </a:r>
            <a:endParaRPr lang="en-US" sz="160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261142" y="3268464"/>
            <a:ext cx="248041" cy="248047"/>
          </a:xfrm>
          <a:prstGeom prst="rect">
            <a:avLst/>
          </a:prstGeom>
        </p:spPr>
      </p:pic>
      <p:sp>
        <p:nvSpPr>
          <p:cNvPr id="7" name="Text 3"/>
          <p:cNvSpPr/>
          <p:nvPr/>
        </p:nvSpPr>
        <p:spPr>
          <a:xfrm>
            <a:off x="6736487" y="3263404"/>
            <a:ext cx="4793733" cy="258465"/>
          </a:xfrm>
          <a:prstGeom prst="rect">
            <a:avLst/>
          </a:prstGeom>
          <a:noFill/>
          <a:ln/>
        </p:spPr>
        <p:txBody>
          <a:bodyPr wrap="none" lIns="0" tIns="0" rIns="0" bIns="0" rtlCol="0" anchor="t"/>
          <a:lstStyle/>
          <a:p>
            <a:pPr marL="0" indent="0" algn="l">
              <a:lnSpc>
                <a:spcPct val="104000"/>
              </a:lnSpc>
              <a:buNone/>
            </a:pPr>
            <a:r>
              <a:rPr lang="en-US" sz="1600" b="1" dirty="0">
                <a:solidFill>
                  <a:srgbClr val="C2C4B5"/>
                </a:solidFill>
                <a:latin typeface="Outfit Bold" pitchFamily="34" charset="0"/>
                <a:ea typeface="Outfit Bold" pitchFamily="34" charset="-122"/>
                <a:cs typeface="Outfit Bold" pitchFamily="34" charset="-120"/>
              </a:rPr>
              <a:t>A notice is issued late — or not issued at all</a:t>
            </a:r>
            <a:endParaRPr lang="en-US" sz="1600" dirty="0"/>
          </a:p>
        </p:txBody>
      </p:sp>
      <p:pic>
        <p:nvPicPr>
          <p:cNvPr id="8"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23485" y="4116090"/>
            <a:ext cx="248041" cy="248047"/>
          </a:xfrm>
          <a:prstGeom prst="rect">
            <a:avLst/>
          </a:prstGeom>
        </p:spPr>
      </p:pic>
      <p:sp>
        <p:nvSpPr>
          <p:cNvPr id="9" name="Text 4"/>
          <p:cNvSpPr/>
          <p:nvPr/>
        </p:nvSpPr>
        <p:spPr>
          <a:xfrm>
            <a:off x="1198830" y="4111030"/>
            <a:ext cx="4793634" cy="516930"/>
          </a:xfrm>
          <a:prstGeom prst="rect">
            <a:avLst/>
          </a:prstGeom>
          <a:noFill/>
          <a:ln/>
        </p:spPr>
        <p:txBody>
          <a:bodyPr wrap="square" lIns="0" tIns="0" rIns="0" bIns="0" rtlCol="0" anchor="t">
            <a:normAutofit/>
          </a:bodyPr>
          <a:lstStyle/>
          <a:p>
            <a:pPr marL="0" indent="0" algn="l">
              <a:lnSpc>
                <a:spcPct val="104000"/>
              </a:lnSpc>
              <a:buNone/>
            </a:pPr>
            <a:r>
              <a:rPr lang="en-US" sz="1600" b="1" dirty="0">
                <a:solidFill>
                  <a:srgbClr val="C2C4B5"/>
                </a:solidFill>
                <a:latin typeface="Outfit Bold" pitchFamily="34" charset="0"/>
                <a:ea typeface="Outfit Bold" pitchFamily="34" charset="-122"/>
                <a:cs typeface="Outfit Bold" pitchFamily="34" charset="-120"/>
              </a:rPr>
              <a:t>Additional work is performed but the variation remains unvalued</a:t>
            </a:r>
            <a:endParaRPr lang="en-US" sz="1600" dirty="0"/>
          </a:p>
        </p:txBody>
      </p:sp>
      <p:pic>
        <p:nvPicPr>
          <p:cNvPr id="10" name="Image 3"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261142" y="4116090"/>
            <a:ext cx="248041" cy="248047"/>
          </a:xfrm>
          <a:prstGeom prst="rect">
            <a:avLst/>
          </a:prstGeom>
        </p:spPr>
      </p:pic>
      <p:sp>
        <p:nvSpPr>
          <p:cNvPr id="11" name="Text 5"/>
          <p:cNvSpPr/>
          <p:nvPr/>
        </p:nvSpPr>
        <p:spPr>
          <a:xfrm>
            <a:off x="6736487" y="4111030"/>
            <a:ext cx="4793733" cy="516930"/>
          </a:xfrm>
          <a:prstGeom prst="rect">
            <a:avLst/>
          </a:prstGeom>
          <a:noFill/>
          <a:ln/>
        </p:spPr>
        <p:txBody>
          <a:bodyPr wrap="square" lIns="0" tIns="0" rIns="0" bIns="0" rtlCol="0" anchor="t">
            <a:normAutofit/>
          </a:bodyPr>
          <a:lstStyle/>
          <a:p>
            <a:pPr marL="0" indent="0" algn="l">
              <a:lnSpc>
                <a:spcPct val="104000"/>
              </a:lnSpc>
              <a:buNone/>
            </a:pPr>
            <a:r>
              <a:rPr lang="en-US" sz="1600" b="1" dirty="0">
                <a:solidFill>
                  <a:srgbClr val="C2C4B5"/>
                </a:solidFill>
                <a:latin typeface="Outfit Bold" pitchFamily="34" charset="0"/>
                <a:ea typeface="Outfit Bold" pitchFamily="34" charset="-122"/>
                <a:cs typeface="Outfit Bold" pitchFamily="34" charset="-120"/>
              </a:rPr>
              <a:t>Payment problems accumulate and the relationship with the employer slowly deteriorates</a:t>
            </a:r>
            <a:endParaRPr lang="en-US" sz="1600" dirty="0"/>
          </a:p>
        </p:txBody>
      </p:sp>
      <p:sp>
        <p:nvSpPr>
          <p:cNvPr id="12" name="Text 6"/>
          <p:cNvSpPr/>
          <p:nvPr/>
        </p:nvSpPr>
        <p:spPr>
          <a:xfrm>
            <a:off x="661475" y="4813995"/>
            <a:ext cx="10868745" cy="992386"/>
          </a:xfrm>
          <a:prstGeom prst="rect">
            <a:avLst/>
          </a:prstGeom>
          <a:noFill/>
          <a:ln/>
        </p:spPr>
        <p:txBody>
          <a:bodyPr wrap="square" lIns="0" tIns="0" rIns="0" bIns="0" rtlCol="0" anchor="t">
            <a:normAutofit/>
          </a:bodyPr>
          <a:lstStyle/>
          <a:p>
            <a:pPr marL="0" indent="0" algn="l">
              <a:lnSpc>
                <a:spcPct val="133000"/>
              </a:lnSpc>
              <a:buNone/>
            </a:pPr>
            <a:r>
              <a:rPr lang="en-US" sz="1600" b="1" dirty="0">
                <a:solidFill>
                  <a:srgbClr val="C2C4B5"/>
                </a:solidFill>
                <a:latin typeface="Bitter Bold" pitchFamily="34" charset="0"/>
                <a:ea typeface="Bitter Bold" pitchFamily="34" charset="-122"/>
                <a:cs typeface="Bitter Bold" pitchFamily="34" charset="-120"/>
              </a:rPr>
              <a:t>By the time lawyers are appointed, the dispute may already be months or years old. Documents are missing. Notices have expired. The contractor knows what happened — but can no longer prove the full amount it is entitled to recover.</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661475" y="470495"/>
            <a:ext cx="10868745" cy="492621"/>
          </a:xfrm>
          <a:prstGeom prst="rect">
            <a:avLst/>
          </a:prstGeom>
          <a:noFill/>
          <a:ln/>
        </p:spPr>
        <p:txBody>
          <a:bodyPr wrap="none" lIns="0" tIns="0" rIns="0" bIns="0" rtlCol="0" anchor="t"/>
          <a:lstStyle/>
          <a:p>
            <a:pPr marL="0" indent="0" algn="l">
              <a:lnSpc>
                <a:spcPct val="104000"/>
              </a:lnSpc>
              <a:buNone/>
            </a:pPr>
            <a:r>
              <a:rPr lang="en-US" sz="3100" b="1" dirty="0">
                <a:solidFill>
                  <a:srgbClr val="E1E5CD"/>
                </a:solidFill>
                <a:latin typeface="Outfit Bold" pitchFamily="34" charset="0"/>
                <a:ea typeface="Outfit Bold" pitchFamily="34" charset="-122"/>
                <a:cs typeface="Outfit Bold" pitchFamily="34" charset="-120"/>
              </a:rPr>
              <a:t>Where Total Dispute Control Is Especially Valuable</a:t>
            </a:r>
            <a:endParaRPr lang="en-US" sz="3100" dirty="0"/>
          </a:p>
        </p:txBody>
      </p:sp>
      <p:sp>
        <p:nvSpPr>
          <p:cNvPr id="3" name="Text 1"/>
          <p:cNvSpPr/>
          <p:nvPr/>
        </p:nvSpPr>
        <p:spPr>
          <a:xfrm>
            <a:off x="661475" y="1263551"/>
            <a:ext cx="10868745" cy="615752"/>
          </a:xfrm>
          <a:prstGeom prst="rect">
            <a:avLst/>
          </a:prstGeom>
          <a:noFill/>
          <a:ln/>
        </p:spPr>
        <p:txBody>
          <a:bodyPr wrap="square" lIns="0" tIns="0" rIns="0" bIns="0" rtlCol="0" anchor="t">
            <a:normAutofit/>
          </a:bodyPr>
          <a:lstStyle/>
          <a:p>
            <a:pPr marL="0" indent="0" algn="l">
              <a:lnSpc>
                <a:spcPct val="130000"/>
              </a:lnSpc>
              <a:buNone/>
            </a:pPr>
            <a:r>
              <a:rPr lang="en-US" sz="1550" b="1" dirty="0">
                <a:solidFill>
                  <a:srgbClr val="C2C4B5"/>
                </a:solidFill>
                <a:latin typeface="Bitter Bold" pitchFamily="34" charset="0"/>
                <a:ea typeface="Bitter Bold" pitchFamily="34" charset="-122"/>
                <a:cs typeface="Bitter Bold" pitchFamily="34" charset="-120"/>
              </a:rPr>
              <a:t>This programme was designed for precisely the situations where contractual risk is highest and internal resources are most stretched.</a:t>
            </a:r>
            <a:endParaRPr lang="en-US" sz="1550" dirty="0"/>
          </a:p>
        </p:txBody>
      </p:sp>
      <p:sp>
        <p:nvSpPr>
          <p:cNvPr id="4" name="Shape 2"/>
          <p:cNvSpPr/>
          <p:nvPr/>
        </p:nvSpPr>
        <p:spPr>
          <a:xfrm>
            <a:off x="661475" y="2048272"/>
            <a:ext cx="5359266" cy="1428353"/>
          </a:xfrm>
          <a:prstGeom prst="roundRect">
            <a:avLst>
              <a:gd name="adj" fmla="val 1655"/>
            </a:avLst>
          </a:prstGeom>
          <a:solidFill>
            <a:srgbClr val="1C1D1F"/>
          </a:solidFill>
          <a:ln w="19050">
            <a:solidFill>
              <a:srgbClr val="545557"/>
            </a:solidFill>
            <a:prstDash val="solid"/>
          </a:ln>
        </p:spPr>
        <p:txBody>
          <a:bodyPr/>
          <a:lstStyle/>
          <a:p>
            <a:endParaRPr lang="en-MY"/>
          </a:p>
        </p:txBody>
      </p:sp>
      <p:sp>
        <p:nvSpPr>
          <p:cNvPr id="5" name="Text 3"/>
          <p:cNvSpPr/>
          <p:nvPr/>
        </p:nvSpPr>
        <p:spPr>
          <a:xfrm>
            <a:off x="838080" y="2224881"/>
            <a:ext cx="5006056" cy="246261"/>
          </a:xfrm>
          <a:prstGeom prst="rect">
            <a:avLst/>
          </a:prstGeom>
          <a:noFill/>
          <a:ln/>
        </p:spPr>
        <p:txBody>
          <a:bodyPr wrap="none" lIns="0" tIns="0" rIns="0" bIns="0" rtlCol="0" anchor="t"/>
          <a:lstStyle/>
          <a:p>
            <a:pPr marL="0" indent="0" algn="l">
              <a:lnSpc>
                <a:spcPct val="104000"/>
              </a:lnSpc>
              <a:buNone/>
            </a:pPr>
            <a:r>
              <a:rPr lang="en-US" sz="1550" b="1" dirty="0">
                <a:solidFill>
                  <a:srgbClr val="C2C4B5"/>
                </a:solidFill>
                <a:latin typeface="Outfit Bold" pitchFamily="34" charset="0"/>
                <a:ea typeface="Outfit Bold" pitchFamily="34" charset="-122"/>
                <a:cs typeface="Outfit Bold" pitchFamily="34" charset="-120"/>
              </a:rPr>
              <a:t>Heavily Amended Contracts</a:t>
            </a:r>
            <a:endParaRPr lang="en-US" sz="1550" dirty="0"/>
          </a:p>
        </p:txBody>
      </p:sp>
      <p:sp>
        <p:nvSpPr>
          <p:cNvPr id="6" name="Text 4"/>
          <p:cNvSpPr/>
          <p:nvPr/>
        </p:nvSpPr>
        <p:spPr>
          <a:xfrm>
            <a:off x="838080" y="2561233"/>
            <a:ext cx="5006056" cy="738783"/>
          </a:xfrm>
          <a:prstGeom prst="rect">
            <a:avLst/>
          </a:prstGeom>
          <a:noFill/>
          <a:ln/>
        </p:spPr>
        <p:txBody>
          <a:bodyPr wrap="square" lIns="0" tIns="0" rIns="0" bIns="0" rtlCol="0" anchor="t">
            <a:normAutofit/>
          </a:bodyPr>
          <a:lstStyle/>
          <a:p>
            <a:pPr marL="0" indent="0" algn="l">
              <a:lnSpc>
                <a:spcPct val="130000"/>
              </a:lnSpc>
              <a:buNone/>
            </a:pPr>
            <a:r>
              <a:rPr lang="en-US" sz="1200" b="1" dirty="0">
                <a:solidFill>
                  <a:srgbClr val="C2C4B5"/>
                </a:solidFill>
                <a:latin typeface="Bitter Bold" pitchFamily="34" charset="0"/>
                <a:ea typeface="Bitter Bold" pitchFamily="34" charset="-122"/>
                <a:cs typeface="Bitter Bold" pitchFamily="34" charset="-120"/>
              </a:rPr>
              <a:t>D&amp;B Data Centre projects routinely carry 30+ amendments to the Standard FIDIC Yellow Book — each one a potential trap for the unprepared team.</a:t>
            </a:r>
            <a:endParaRPr lang="en-US" sz="1200" dirty="0"/>
          </a:p>
        </p:txBody>
      </p:sp>
      <p:sp>
        <p:nvSpPr>
          <p:cNvPr id="7" name="Shape 5"/>
          <p:cNvSpPr/>
          <p:nvPr/>
        </p:nvSpPr>
        <p:spPr>
          <a:xfrm>
            <a:off x="6170954" y="2048272"/>
            <a:ext cx="5359266" cy="1428353"/>
          </a:xfrm>
          <a:prstGeom prst="roundRect">
            <a:avLst>
              <a:gd name="adj" fmla="val 1655"/>
            </a:avLst>
          </a:prstGeom>
          <a:solidFill>
            <a:srgbClr val="1C1D1F"/>
          </a:solidFill>
          <a:ln w="19050">
            <a:solidFill>
              <a:srgbClr val="545557"/>
            </a:solidFill>
            <a:prstDash val="solid"/>
          </a:ln>
        </p:spPr>
        <p:txBody>
          <a:bodyPr/>
          <a:lstStyle/>
          <a:p>
            <a:endParaRPr lang="en-MY"/>
          </a:p>
        </p:txBody>
      </p:sp>
      <p:sp>
        <p:nvSpPr>
          <p:cNvPr id="8" name="Text 6"/>
          <p:cNvSpPr/>
          <p:nvPr/>
        </p:nvSpPr>
        <p:spPr>
          <a:xfrm>
            <a:off x="6347559" y="2224881"/>
            <a:ext cx="5006056" cy="246261"/>
          </a:xfrm>
          <a:prstGeom prst="rect">
            <a:avLst/>
          </a:prstGeom>
          <a:noFill/>
          <a:ln/>
        </p:spPr>
        <p:txBody>
          <a:bodyPr wrap="none" lIns="0" tIns="0" rIns="0" bIns="0" rtlCol="0" anchor="t"/>
          <a:lstStyle/>
          <a:p>
            <a:pPr marL="0" indent="0" algn="l">
              <a:lnSpc>
                <a:spcPct val="104000"/>
              </a:lnSpc>
              <a:buNone/>
            </a:pPr>
            <a:r>
              <a:rPr lang="en-US" sz="1550" b="1" dirty="0">
                <a:solidFill>
                  <a:srgbClr val="C2C4B5"/>
                </a:solidFill>
                <a:latin typeface="Outfit Bold" pitchFamily="34" charset="0"/>
                <a:ea typeface="Outfit Bold" pitchFamily="34" charset="-122"/>
                <a:cs typeface="Outfit Bold" pitchFamily="34" charset="-120"/>
              </a:rPr>
              <a:t>Extensive Insurance Obligations</a:t>
            </a:r>
            <a:endParaRPr lang="en-US" sz="1550" dirty="0"/>
          </a:p>
        </p:txBody>
      </p:sp>
      <p:sp>
        <p:nvSpPr>
          <p:cNvPr id="9" name="Text 7"/>
          <p:cNvSpPr/>
          <p:nvPr/>
        </p:nvSpPr>
        <p:spPr>
          <a:xfrm>
            <a:off x="6347559" y="2561233"/>
            <a:ext cx="5006056" cy="738783"/>
          </a:xfrm>
          <a:prstGeom prst="rect">
            <a:avLst/>
          </a:prstGeom>
          <a:noFill/>
          <a:ln/>
        </p:spPr>
        <p:txBody>
          <a:bodyPr wrap="square" lIns="0" tIns="0" rIns="0" bIns="0" rtlCol="0" anchor="t">
            <a:normAutofit/>
          </a:bodyPr>
          <a:lstStyle/>
          <a:p>
            <a:pPr marL="0" indent="0" algn="l">
              <a:lnSpc>
                <a:spcPct val="130000"/>
              </a:lnSpc>
              <a:buNone/>
            </a:pPr>
            <a:r>
              <a:rPr lang="en-US" sz="1200" b="1" dirty="0">
                <a:solidFill>
                  <a:srgbClr val="C2C4B5"/>
                </a:solidFill>
                <a:latin typeface="Bitter Bold" pitchFamily="34" charset="0"/>
                <a:ea typeface="Bitter Bold" pitchFamily="34" charset="-122"/>
                <a:cs typeface="Bitter Bold" pitchFamily="34" charset="-120"/>
              </a:rPr>
              <a:t>Employer-imposed insurance and indemnity obligations require disciplined tracking to avoid costly gaps in coverage and responsibility.</a:t>
            </a:r>
            <a:endParaRPr lang="en-US" sz="1200" dirty="0"/>
          </a:p>
        </p:txBody>
      </p:sp>
      <p:sp>
        <p:nvSpPr>
          <p:cNvPr id="10" name="Shape 8"/>
          <p:cNvSpPr/>
          <p:nvPr/>
        </p:nvSpPr>
        <p:spPr>
          <a:xfrm>
            <a:off x="661475" y="3626842"/>
            <a:ext cx="5359266" cy="1428353"/>
          </a:xfrm>
          <a:prstGeom prst="roundRect">
            <a:avLst>
              <a:gd name="adj" fmla="val 1655"/>
            </a:avLst>
          </a:prstGeom>
          <a:solidFill>
            <a:srgbClr val="1C1D1F"/>
          </a:solidFill>
          <a:ln w="19050">
            <a:solidFill>
              <a:srgbClr val="545557"/>
            </a:solidFill>
            <a:prstDash val="solid"/>
          </a:ln>
        </p:spPr>
        <p:txBody>
          <a:bodyPr/>
          <a:lstStyle/>
          <a:p>
            <a:endParaRPr lang="en-MY"/>
          </a:p>
        </p:txBody>
      </p:sp>
      <p:sp>
        <p:nvSpPr>
          <p:cNvPr id="11" name="Text 9"/>
          <p:cNvSpPr/>
          <p:nvPr/>
        </p:nvSpPr>
        <p:spPr>
          <a:xfrm>
            <a:off x="838080" y="3803452"/>
            <a:ext cx="5006056" cy="246261"/>
          </a:xfrm>
          <a:prstGeom prst="rect">
            <a:avLst/>
          </a:prstGeom>
          <a:noFill/>
          <a:ln/>
        </p:spPr>
        <p:txBody>
          <a:bodyPr wrap="none" lIns="0" tIns="0" rIns="0" bIns="0" rtlCol="0" anchor="t"/>
          <a:lstStyle/>
          <a:p>
            <a:pPr marL="0" indent="0" algn="l">
              <a:lnSpc>
                <a:spcPct val="104000"/>
              </a:lnSpc>
              <a:buNone/>
            </a:pPr>
            <a:r>
              <a:rPr lang="en-US" sz="1550" b="1" dirty="0">
                <a:solidFill>
                  <a:srgbClr val="C2C4B5"/>
                </a:solidFill>
                <a:latin typeface="Outfit Bold" pitchFamily="34" charset="0"/>
                <a:ea typeface="Outfit Bold" pitchFamily="34" charset="-122"/>
                <a:cs typeface="Outfit Bold" pitchFamily="34" charset="-120"/>
              </a:rPr>
              <a:t>Third-Party Property Risks</a:t>
            </a:r>
            <a:endParaRPr lang="en-US" sz="1550" dirty="0"/>
          </a:p>
        </p:txBody>
      </p:sp>
      <p:sp>
        <p:nvSpPr>
          <p:cNvPr id="12" name="Text 10"/>
          <p:cNvSpPr/>
          <p:nvPr/>
        </p:nvSpPr>
        <p:spPr>
          <a:xfrm>
            <a:off x="838080" y="4139803"/>
            <a:ext cx="5006056" cy="738783"/>
          </a:xfrm>
          <a:prstGeom prst="rect">
            <a:avLst/>
          </a:prstGeom>
          <a:noFill/>
          <a:ln/>
        </p:spPr>
        <p:txBody>
          <a:bodyPr wrap="square" lIns="0" tIns="0" rIns="0" bIns="0" rtlCol="0" anchor="t">
            <a:normAutofit/>
          </a:bodyPr>
          <a:lstStyle/>
          <a:p>
            <a:pPr marL="0" indent="0" algn="l">
              <a:lnSpc>
                <a:spcPct val="130000"/>
              </a:lnSpc>
              <a:buNone/>
            </a:pPr>
            <a:r>
              <a:rPr lang="en-US" sz="1200" b="1" dirty="0">
                <a:solidFill>
                  <a:srgbClr val="C2C4B5"/>
                </a:solidFill>
                <a:latin typeface="Bitter Bold" pitchFamily="34" charset="0"/>
                <a:ea typeface="Bitter Bold" pitchFamily="34" charset="-122"/>
                <a:cs typeface="Bitter Bold" pitchFamily="34" charset="-120"/>
              </a:rPr>
              <a:t>Works involving existing buildings or property belonging to others demand careful contractual and evidential management throughout.</a:t>
            </a:r>
            <a:endParaRPr lang="en-US" sz="1200" dirty="0"/>
          </a:p>
        </p:txBody>
      </p:sp>
      <p:sp>
        <p:nvSpPr>
          <p:cNvPr id="13" name="Shape 11"/>
          <p:cNvSpPr/>
          <p:nvPr/>
        </p:nvSpPr>
        <p:spPr>
          <a:xfrm>
            <a:off x="6170954" y="3626842"/>
            <a:ext cx="5359266" cy="1428353"/>
          </a:xfrm>
          <a:prstGeom prst="roundRect">
            <a:avLst>
              <a:gd name="adj" fmla="val 1655"/>
            </a:avLst>
          </a:prstGeom>
          <a:solidFill>
            <a:srgbClr val="1C1D1F"/>
          </a:solidFill>
          <a:ln w="19050">
            <a:solidFill>
              <a:srgbClr val="545557"/>
            </a:solidFill>
            <a:prstDash val="solid"/>
          </a:ln>
        </p:spPr>
        <p:txBody>
          <a:bodyPr/>
          <a:lstStyle/>
          <a:p>
            <a:endParaRPr lang="en-MY"/>
          </a:p>
        </p:txBody>
      </p:sp>
      <p:sp>
        <p:nvSpPr>
          <p:cNvPr id="14" name="Text 12"/>
          <p:cNvSpPr/>
          <p:nvPr/>
        </p:nvSpPr>
        <p:spPr>
          <a:xfrm>
            <a:off x="6347559" y="3803452"/>
            <a:ext cx="5006056" cy="246261"/>
          </a:xfrm>
          <a:prstGeom prst="rect">
            <a:avLst/>
          </a:prstGeom>
          <a:noFill/>
          <a:ln/>
        </p:spPr>
        <p:txBody>
          <a:bodyPr wrap="none" lIns="0" tIns="0" rIns="0" bIns="0" rtlCol="0" anchor="t"/>
          <a:lstStyle/>
          <a:p>
            <a:pPr marL="0" indent="0" algn="l">
              <a:lnSpc>
                <a:spcPct val="104000"/>
              </a:lnSpc>
              <a:buNone/>
            </a:pPr>
            <a:r>
              <a:rPr lang="en-US" sz="1550" b="1" dirty="0">
                <a:solidFill>
                  <a:srgbClr val="C2C4B5"/>
                </a:solidFill>
                <a:latin typeface="Outfit Bold" pitchFamily="34" charset="0"/>
                <a:ea typeface="Outfit Bold" pitchFamily="34" charset="-122"/>
                <a:cs typeface="Outfit Bold" pitchFamily="34" charset="-120"/>
              </a:rPr>
              <a:t>Multi-Subcontractor Sites</a:t>
            </a:r>
            <a:endParaRPr lang="en-US" sz="1550" dirty="0"/>
          </a:p>
        </p:txBody>
      </p:sp>
      <p:sp>
        <p:nvSpPr>
          <p:cNvPr id="15" name="Text 13"/>
          <p:cNvSpPr/>
          <p:nvPr/>
        </p:nvSpPr>
        <p:spPr>
          <a:xfrm>
            <a:off x="6347559" y="4139803"/>
            <a:ext cx="5006056" cy="738783"/>
          </a:xfrm>
          <a:prstGeom prst="rect">
            <a:avLst/>
          </a:prstGeom>
          <a:noFill/>
          <a:ln/>
        </p:spPr>
        <p:txBody>
          <a:bodyPr wrap="square" lIns="0" tIns="0" rIns="0" bIns="0" rtlCol="0" anchor="t">
            <a:normAutofit/>
          </a:bodyPr>
          <a:lstStyle/>
          <a:p>
            <a:pPr marL="0" indent="0" algn="l">
              <a:lnSpc>
                <a:spcPct val="130000"/>
              </a:lnSpc>
              <a:buNone/>
            </a:pPr>
            <a:r>
              <a:rPr lang="en-US" sz="1200" b="1" dirty="0">
                <a:solidFill>
                  <a:srgbClr val="C2C4B5"/>
                </a:solidFill>
                <a:latin typeface="Bitter Bold" pitchFamily="34" charset="0"/>
                <a:ea typeface="Bitter Bold" pitchFamily="34" charset="-122"/>
                <a:cs typeface="Bitter Bold" pitchFamily="34" charset="-120"/>
              </a:rPr>
              <a:t>When several subcontractors work on the same site simultaneously, the volume and complexity of claims exposure multiplies rapidly.</a:t>
            </a:r>
            <a:endParaRPr lang="en-US" sz="1200" dirty="0"/>
          </a:p>
        </p:txBody>
      </p:sp>
      <p:sp>
        <p:nvSpPr>
          <p:cNvPr id="16" name="Shape 14"/>
          <p:cNvSpPr/>
          <p:nvPr/>
        </p:nvSpPr>
        <p:spPr>
          <a:xfrm>
            <a:off x="661475" y="5205413"/>
            <a:ext cx="5359266" cy="1182092"/>
          </a:xfrm>
          <a:prstGeom prst="roundRect">
            <a:avLst>
              <a:gd name="adj" fmla="val 2000"/>
            </a:avLst>
          </a:prstGeom>
          <a:solidFill>
            <a:srgbClr val="1C1D1F"/>
          </a:solidFill>
          <a:ln w="19050">
            <a:solidFill>
              <a:srgbClr val="545557"/>
            </a:solidFill>
            <a:prstDash val="solid"/>
          </a:ln>
        </p:spPr>
        <p:txBody>
          <a:bodyPr/>
          <a:lstStyle/>
          <a:p>
            <a:endParaRPr lang="en-MY"/>
          </a:p>
        </p:txBody>
      </p:sp>
      <p:sp>
        <p:nvSpPr>
          <p:cNvPr id="17" name="Text 15"/>
          <p:cNvSpPr/>
          <p:nvPr/>
        </p:nvSpPr>
        <p:spPr>
          <a:xfrm>
            <a:off x="838080" y="5382022"/>
            <a:ext cx="5006056" cy="246261"/>
          </a:xfrm>
          <a:prstGeom prst="rect">
            <a:avLst/>
          </a:prstGeom>
          <a:noFill/>
          <a:ln/>
        </p:spPr>
        <p:txBody>
          <a:bodyPr wrap="none" lIns="0" tIns="0" rIns="0" bIns="0" rtlCol="0" anchor="t"/>
          <a:lstStyle/>
          <a:p>
            <a:pPr marL="0" indent="0" algn="l">
              <a:lnSpc>
                <a:spcPct val="104000"/>
              </a:lnSpc>
              <a:buNone/>
            </a:pPr>
            <a:r>
              <a:rPr lang="en-US" sz="1550" b="1" dirty="0">
                <a:solidFill>
                  <a:srgbClr val="C2C4B5"/>
                </a:solidFill>
                <a:latin typeface="Outfit Bold" pitchFamily="34" charset="0"/>
                <a:ea typeface="Outfit Bold" pitchFamily="34" charset="-122"/>
                <a:cs typeface="Outfit Bold" pitchFamily="34" charset="-120"/>
              </a:rPr>
              <a:t>No In-House Claims Department</a:t>
            </a:r>
            <a:endParaRPr lang="en-US" sz="1550" dirty="0"/>
          </a:p>
        </p:txBody>
      </p:sp>
      <p:sp>
        <p:nvSpPr>
          <p:cNvPr id="18" name="Text 16"/>
          <p:cNvSpPr/>
          <p:nvPr/>
        </p:nvSpPr>
        <p:spPr>
          <a:xfrm>
            <a:off x="838080" y="5718373"/>
            <a:ext cx="5006056" cy="492522"/>
          </a:xfrm>
          <a:prstGeom prst="rect">
            <a:avLst/>
          </a:prstGeom>
          <a:noFill/>
          <a:ln/>
        </p:spPr>
        <p:txBody>
          <a:bodyPr wrap="square" lIns="0" tIns="0" rIns="0" bIns="0" rtlCol="0" anchor="t">
            <a:normAutofit/>
          </a:bodyPr>
          <a:lstStyle/>
          <a:p>
            <a:pPr marL="0" indent="0" algn="l">
              <a:lnSpc>
                <a:spcPct val="130000"/>
              </a:lnSpc>
              <a:buNone/>
            </a:pPr>
            <a:r>
              <a:rPr lang="en-US" sz="1200" b="1" dirty="0">
                <a:solidFill>
                  <a:srgbClr val="C2C4B5"/>
                </a:solidFill>
                <a:latin typeface="Bitter Bold" pitchFamily="34" charset="0"/>
                <a:ea typeface="Bitter Bold" pitchFamily="34" charset="-122"/>
                <a:cs typeface="Bitter Bold" pitchFamily="34" charset="-120"/>
              </a:rPr>
              <a:t>Most contractors do not have a dedicated insurance, contract or claims team. Total Dispute Control fills that gap directly.</a:t>
            </a:r>
            <a:endParaRPr lang="en-US" sz="1200" dirty="0"/>
          </a:p>
        </p:txBody>
      </p:sp>
      <p:sp>
        <p:nvSpPr>
          <p:cNvPr id="19" name="Shape 17"/>
          <p:cNvSpPr/>
          <p:nvPr/>
        </p:nvSpPr>
        <p:spPr>
          <a:xfrm>
            <a:off x="6170954" y="5205413"/>
            <a:ext cx="5359266" cy="1182092"/>
          </a:xfrm>
          <a:prstGeom prst="roundRect">
            <a:avLst>
              <a:gd name="adj" fmla="val 2000"/>
            </a:avLst>
          </a:prstGeom>
          <a:solidFill>
            <a:srgbClr val="1C1D1F"/>
          </a:solidFill>
          <a:ln w="19050">
            <a:solidFill>
              <a:srgbClr val="545557"/>
            </a:solidFill>
            <a:prstDash val="solid"/>
          </a:ln>
        </p:spPr>
        <p:txBody>
          <a:bodyPr/>
          <a:lstStyle/>
          <a:p>
            <a:endParaRPr lang="en-MY"/>
          </a:p>
        </p:txBody>
      </p:sp>
      <p:sp>
        <p:nvSpPr>
          <p:cNvPr id="20" name="Text 18"/>
          <p:cNvSpPr/>
          <p:nvPr/>
        </p:nvSpPr>
        <p:spPr>
          <a:xfrm>
            <a:off x="6347559" y="5382022"/>
            <a:ext cx="5006056" cy="246261"/>
          </a:xfrm>
          <a:prstGeom prst="rect">
            <a:avLst/>
          </a:prstGeom>
          <a:noFill/>
          <a:ln/>
        </p:spPr>
        <p:txBody>
          <a:bodyPr wrap="none" lIns="0" tIns="0" rIns="0" bIns="0" rtlCol="0" anchor="t"/>
          <a:lstStyle/>
          <a:p>
            <a:pPr marL="0" indent="0" algn="l">
              <a:lnSpc>
                <a:spcPct val="104000"/>
              </a:lnSpc>
              <a:buNone/>
            </a:pPr>
            <a:r>
              <a:rPr lang="en-US" sz="1550" b="1" dirty="0">
                <a:solidFill>
                  <a:srgbClr val="C2C4B5"/>
                </a:solidFill>
                <a:latin typeface="Outfit Bold" pitchFamily="34" charset="0"/>
                <a:ea typeface="Outfit Bold" pitchFamily="34" charset="-122"/>
                <a:cs typeface="Outfit Bold" pitchFamily="34" charset="-120"/>
              </a:rPr>
              <a:t>Substantial Deductibles or Exclusions</a:t>
            </a:r>
            <a:endParaRPr lang="en-US" sz="1550" dirty="0"/>
          </a:p>
        </p:txBody>
      </p:sp>
      <p:sp>
        <p:nvSpPr>
          <p:cNvPr id="21" name="Text 19"/>
          <p:cNvSpPr/>
          <p:nvPr/>
        </p:nvSpPr>
        <p:spPr>
          <a:xfrm>
            <a:off x="6347559" y="5718373"/>
            <a:ext cx="5006056" cy="492522"/>
          </a:xfrm>
          <a:prstGeom prst="rect">
            <a:avLst/>
          </a:prstGeom>
          <a:noFill/>
          <a:ln/>
        </p:spPr>
        <p:txBody>
          <a:bodyPr wrap="square" lIns="0" tIns="0" rIns="0" bIns="0" rtlCol="0" anchor="t">
            <a:normAutofit/>
          </a:bodyPr>
          <a:lstStyle/>
          <a:p>
            <a:pPr marL="0" indent="0" algn="l">
              <a:lnSpc>
                <a:spcPct val="130000"/>
              </a:lnSpc>
              <a:buNone/>
            </a:pPr>
            <a:r>
              <a:rPr lang="en-US" sz="1200" b="1" dirty="0">
                <a:solidFill>
                  <a:srgbClr val="C2C4B5"/>
                </a:solidFill>
                <a:latin typeface="Bitter Bold" pitchFamily="34" charset="0"/>
                <a:ea typeface="Bitter Bold" pitchFamily="34" charset="-122"/>
                <a:cs typeface="Bitter Bold" pitchFamily="34" charset="-120"/>
              </a:rPr>
              <a:t>Projects carrying material deductibles or policy exclusions require proactive evidence management from day one.</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61475" y="1269802"/>
            <a:ext cx="10868745" cy="1426369"/>
          </a:xfrm>
          <a:prstGeom prst="rect">
            <a:avLst/>
          </a:prstGeom>
          <a:noFill/>
          <a:ln/>
        </p:spPr>
        <p:txBody>
          <a:bodyPr wrap="square" lIns="0" tIns="0" rIns="0" bIns="0" rtlCol="0" anchor="t">
            <a:normAutofit/>
          </a:bodyPr>
          <a:lstStyle/>
          <a:p>
            <a:pPr marL="0" indent="0" algn="l">
              <a:lnSpc>
                <a:spcPct val="104000"/>
              </a:lnSpc>
              <a:buNone/>
            </a:pPr>
            <a:r>
              <a:rPr lang="en-US" sz="4450" b="1" dirty="0">
                <a:solidFill>
                  <a:srgbClr val="E1E5CD"/>
                </a:solidFill>
                <a:latin typeface="Outfit Bold" pitchFamily="34" charset="0"/>
                <a:ea typeface="Outfit Bold" pitchFamily="34" charset="-122"/>
                <a:cs typeface="Outfit Bold" pitchFamily="34" charset="-120"/>
              </a:rPr>
              <a:t>You may be entitled to the money. But can you still prove it?</a:t>
            </a:r>
            <a:endParaRPr lang="en-US" sz="4450" dirty="0"/>
          </a:p>
        </p:txBody>
      </p:sp>
      <p:sp>
        <p:nvSpPr>
          <p:cNvPr id="3" name="Shape 1"/>
          <p:cNvSpPr/>
          <p:nvPr/>
        </p:nvSpPr>
        <p:spPr>
          <a:xfrm>
            <a:off x="542415" y="2944217"/>
            <a:ext cx="5470785" cy="1796355"/>
          </a:xfrm>
          <a:prstGeom prst="roundRect">
            <a:avLst>
              <a:gd name="adj" fmla="val 1381"/>
            </a:avLst>
          </a:prstGeom>
          <a:solidFill>
            <a:srgbClr val="9FA582"/>
          </a:solidFill>
          <a:ln/>
        </p:spPr>
        <p:txBody>
          <a:bodyPr/>
          <a:lstStyle/>
          <a:p>
            <a:endParaRPr lang="en-MY"/>
          </a:p>
        </p:txBody>
      </p:sp>
      <p:sp>
        <p:nvSpPr>
          <p:cNvPr id="4" name="Text 2"/>
          <p:cNvSpPr/>
          <p:nvPr/>
        </p:nvSpPr>
        <p:spPr>
          <a:xfrm>
            <a:off x="707710" y="3109516"/>
            <a:ext cx="5140196" cy="258465"/>
          </a:xfrm>
          <a:prstGeom prst="rect">
            <a:avLst/>
          </a:prstGeom>
          <a:noFill/>
          <a:ln/>
        </p:spPr>
        <p:txBody>
          <a:bodyPr wrap="none" lIns="0" tIns="0" rIns="0" bIns="0" rtlCol="0" anchor="t"/>
          <a:lstStyle/>
          <a:p>
            <a:pPr marL="0" indent="0" algn="l">
              <a:lnSpc>
                <a:spcPct val="104000"/>
              </a:lnSpc>
              <a:buNone/>
            </a:pPr>
            <a:r>
              <a:rPr lang="en-US" sz="1600" b="1" dirty="0">
                <a:solidFill>
                  <a:srgbClr val="000000"/>
                </a:solidFill>
                <a:latin typeface="Outfit Bold" pitchFamily="34" charset="0"/>
                <a:ea typeface="Outfit Bold" pitchFamily="34" charset="-122"/>
                <a:cs typeface="Outfit Bold" pitchFamily="34" charset="-120"/>
              </a:rPr>
              <a:t>What You Should Receive</a:t>
            </a:r>
            <a:endParaRPr lang="en-US" sz="1600" dirty="0"/>
          </a:p>
        </p:txBody>
      </p:sp>
      <p:sp>
        <p:nvSpPr>
          <p:cNvPr id="5" name="Text 3"/>
          <p:cNvSpPr/>
          <p:nvPr/>
        </p:nvSpPr>
        <p:spPr>
          <a:xfrm>
            <a:off x="707710" y="3533279"/>
            <a:ext cx="5140196" cy="1058466"/>
          </a:xfrm>
          <a:prstGeom prst="rect">
            <a:avLst/>
          </a:prstGeom>
          <a:noFill/>
          <a:ln/>
        </p:spPr>
        <p:txBody>
          <a:bodyPr wrap="square" lIns="0" tIns="0" rIns="0" bIns="0" rtlCol="0" anchor="t">
            <a:normAutofit/>
          </a:bodyPr>
          <a:lstStyle/>
          <a:p>
            <a:pPr marL="0" indent="0" algn="l">
              <a:lnSpc>
                <a:spcPct val="133000"/>
              </a:lnSpc>
              <a:buNone/>
            </a:pPr>
            <a:r>
              <a:rPr lang="en-US" sz="1300" b="1" dirty="0">
                <a:solidFill>
                  <a:srgbClr val="000000"/>
                </a:solidFill>
                <a:latin typeface="Bitter Bold" pitchFamily="34" charset="0"/>
                <a:ea typeface="Bitter Bold" pitchFamily="34" charset="-122"/>
                <a:cs typeface="Bitter Bold" pitchFamily="34" charset="-120"/>
              </a:rPr>
              <a:t>The contractor has performed substantial additional work. Delays were caused by the employer. Legitimate claims have accrued under the contract. The entitlement is real and the amounts are significant.</a:t>
            </a:r>
            <a:endParaRPr lang="en-US" sz="1300" dirty="0"/>
          </a:p>
        </p:txBody>
      </p:sp>
      <p:sp>
        <p:nvSpPr>
          <p:cNvPr id="6" name="Text 4"/>
          <p:cNvSpPr/>
          <p:nvPr/>
        </p:nvSpPr>
        <p:spPr>
          <a:xfrm>
            <a:off x="6303904" y="3109516"/>
            <a:ext cx="5232666" cy="258465"/>
          </a:xfrm>
          <a:prstGeom prst="rect">
            <a:avLst/>
          </a:prstGeom>
          <a:noFill/>
          <a:ln/>
        </p:spPr>
        <p:txBody>
          <a:bodyPr wrap="none" lIns="0" tIns="0" rIns="0" bIns="0" rtlCol="0" anchor="t"/>
          <a:lstStyle/>
          <a:p>
            <a:pPr marL="0" indent="0" algn="l">
              <a:lnSpc>
                <a:spcPct val="104000"/>
              </a:lnSpc>
              <a:buNone/>
            </a:pPr>
            <a:r>
              <a:rPr lang="en-US" sz="1600" b="1" dirty="0">
                <a:solidFill>
                  <a:srgbClr val="E1E5CD"/>
                </a:solidFill>
                <a:latin typeface="Outfit Bold" pitchFamily="34" charset="0"/>
                <a:ea typeface="Outfit Bold" pitchFamily="34" charset="-122"/>
                <a:cs typeface="Outfit Bold" pitchFamily="34" charset="-120"/>
              </a:rPr>
              <a:t>What You Can Actually Prove</a:t>
            </a:r>
            <a:endParaRPr lang="en-US" sz="1600" dirty="0"/>
          </a:p>
        </p:txBody>
      </p:sp>
      <p:sp>
        <p:nvSpPr>
          <p:cNvPr id="7" name="Text 5"/>
          <p:cNvSpPr/>
          <p:nvPr/>
        </p:nvSpPr>
        <p:spPr>
          <a:xfrm>
            <a:off x="6303904" y="3533279"/>
            <a:ext cx="5232666" cy="1058466"/>
          </a:xfrm>
          <a:prstGeom prst="rect">
            <a:avLst/>
          </a:prstGeom>
          <a:noFill/>
          <a:ln/>
        </p:spPr>
        <p:txBody>
          <a:bodyPr wrap="square" lIns="0" tIns="0" rIns="0" bIns="0" rtlCol="0" anchor="t">
            <a:normAutofit/>
          </a:bodyPr>
          <a:lstStyle/>
          <a:p>
            <a:pPr marL="0" indent="0" algn="l">
              <a:lnSpc>
                <a:spcPct val="133000"/>
              </a:lnSpc>
              <a:buNone/>
            </a:pPr>
            <a:r>
              <a:rPr lang="en-US" sz="1300" b="1" dirty="0">
                <a:solidFill>
                  <a:srgbClr val="C2C4B5"/>
                </a:solidFill>
                <a:latin typeface="Bitter Bold" pitchFamily="34" charset="0"/>
                <a:ea typeface="Bitter Bold" pitchFamily="34" charset="-122"/>
                <a:cs typeface="Bitter Bold" pitchFamily="34" charset="-120"/>
              </a:rPr>
              <a:t>Without written instructions, properly issued notices, current valuations and contemporaneous site records, recovery becomes difficult — sometimes impossible — regardless of what actually occurred on the project.</a:t>
            </a:r>
            <a:endParaRPr lang="en-US" sz="1300" dirty="0"/>
          </a:p>
        </p:txBody>
      </p:sp>
      <p:sp>
        <p:nvSpPr>
          <p:cNvPr id="8" name="Text 6"/>
          <p:cNvSpPr/>
          <p:nvPr/>
        </p:nvSpPr>
        <p:spPr>
          <a:xfrm>
            <a:off x="661475" y="4926608"/>
            <a:ext cx="10868745" cy="661591"/>
          </a:xfrm>
          <a:prstGeom prst="rect">
            <a:avLst/>
          </a:prstGeom>
          <a:noFill/>
          <a:ln/>
        </p:spPr>
        <p:txBody>
          <a:bodyPr wrap="square" lIns="0" tIns="0" rIns="0" bIns="0" rtlCol="0" anchor="t">
            <a:normAutofit/>
          </a:bodyPr>
          <a:lstStyle/>
          <a:p>
            <a:pPr marL="0" indent="0" algn="l">
              <a:lnSpc>
                <a:spcPct val="133000"/>
              </a:lnSpc>
              <a:buNone/>
            </a:pPr>
            <a:r>
              <a:rPr lang="en-US" sz="1600" b="1" dirty="0">
                <a:solidFill>
                  <a:srgbClr val="C2C4B5"/>
                </a:solidFill>
                <a:latin typeface="Bitter Bold" pitchFamily="34" charset="0"/>
                <a:ea typeface="Bitter Bold" pitchFamily="34" charset="-122"/>
                <a:cs typeface="Bitter Bold" pitchFamily="34" charset="-120"/>
              </a:rPr>
              <a:t>Entitlement does not protect itself. It must be maintained through timely notices, proper records, disciplined follow-up and an operating system that keeps the contractor's position current throughout construction.</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661475" y="538262"/>
            <a:ext cx="10868745" cy="484485"/>
          </a:xfrm>
          <a:prstGeom prst="rect">
            <a:avLst/>
          </a:prstGeom>
          <a:noFill/>
          <a:ln/>
        </p:spPr>
        <p:txBody>
          <a:bodyPr wrap="none" lIns="0" tIns="0" rIns="0" bIns="0" rtlCol="0" anchor="t"/>
          <a:lstStyle/>
          <a:p>
            <a:pPr marL="0" indent="0" algn="l">
              <a:lnSpc>
                <a:spcPct val="104000"/>
              </a:lnSpc>
              <a:buNone/>
            </a:pPr>
            <a:r>
              <a:rPr lang="en-US" sz="3050" b="1" dirty="0">
                <a:solidFill>
                  <a:srgbClr val="E1E5CD"/>
                </a:solidFill>
                <a:latin typeface="Outfit Bold" pitchFamily="34" charset="0"/>
                <a:ea typeface="Outfit Bold" pitchFamily="34" charset="-122"/>
                <a:cs typeface="Outfit Bold" pitchFamily="34" charset="-120"/>
              </a:rPr>
              <a:t>How Construction Disputes Develop: The Four Stages</a:t>
            </a:r>
            <a:endParaRPr lang="en-US" sz="3050" dirty="0"/>
          </a:p>
        </p:txBody>
      </p:sp>
      <p:sp>
        <p:nvSpPr>
          <p:cNvPr id="3" name="Text 1"/>
          <p:cNvSpPr/>
          <p:nvPr/>
        </p:nvSpPr>
        <p:spPr>
          <a:xfrm>
            <a:off x="661475" y="1313458"/>
            <a:ext cx="10868745" cy="600670"/>
          </a:xfrm>
          <a:prstGeom prst="rect">
            <a:avLst/>
          </a:prstGeom>
          <a:noFill/>
          <a:ln/>
        </p:spPr>
        <p:txBody>
          <a:bodyPr wrap="square" lIns="0" tIns="0" rIns="0" bIns="0" rtlCol="0" anchor="t">
            <a:normAutofit/>
          </a:bodyPr>
          <a:lstStyle/>
          <a:p>
            <a:pPr marL="0" indent="0" algn="l">
              <a:lnSpc>
                <a:spcPct val="129000"/>
              </a:lnSpc>
              <a:buNone/>
            </a:pPr>
            <a:r>
              <a:rPr lang="en-US" sz="1500" b="1" dirty="0">
                <a:solidFill>
                  <a:srgbClr val="C2C4B5"/>
                </a:solidFill>
                <a:latin typeface="Bitter Bold" pitchFamily="34" charset="0"/>
                <a:ea typeface="Bitter Bold" pitchFamily="34" charset="-122"/>
                <a:cs typeface="Bitter Bold" pitchFamily="34" charset="-120"/>
              </a:rPr>
              <a:t>Most serious construction disputes pass through four recognisable stages — each one making recovery progressively harder.</a:t>
            </a:r>
            <a:endParaRPr lang="en-US" sz="1500" dirty="0"/>
          </a:p>
        </p:txBody>
      </p:sp>
      <p:sp>
        <p:nvSpPr>
          <p:cNvPr id="4" name="Shape 2"/>
          <p:cNvSpPr/>
          <p:nvPr/>
        </p:nvSpPr>
        <p:spPr>
          <a:xfrm>
            <a:off x="894038" y="2465288"/>
            <a:ext cx="5128985" cy="154980"/>
          </a:xfrm>
          <a:prstGeom prst="roundRect">
            <a:avLst>
              <a:gd name="adj" fmla="val 15007"/>
            </a:avLst>
          </a:prstGeom>
          <a:solidFill>
            <a:srgbClr val="3B3C3E"/>
          </a:solidFill>
          <a:ln/>
        </p:spPr>
        <p:txBody>
          <a:bodyPr/>
          <a:lstStyle/>
          <a:p>
            <a:endParaRPr lang="en-MY"/>
          </a:p>
        </p:txBody>
      </p:sp>
      <p:sp>
        <p:nvSpPr>
          <p:cNvPr id="5" name="Text 3"/>
          <p:cNvSpPr/>
          <p:nvPr/>
        </p:nvSpPr>
        <p:spPr>
          <a:xfrm>
            <a:off x="816451" y="2920702"/>
            <a:ext cx="5051695" cy="242193"/>
          </a:xfrm>
          <a:prstGeom prst="rect">
            <a:avLst/>
          </a:prstGeom>
          <a:noFill/>
          <a:ln/>
        </p:spPr>
        <p:txBody>
          <a:bodyPr wrap="none" lIns="0" tIns="0" rIns="0" bIns="0" rtlCol="0" anchor="t"/>
          <a:lstStyle/>
          <a:p>
            <a:pPr marL="0" indent="0" algn="l">
              <a:lnSpc>
                <a:spcPct val="104000"/>
              </a:lnSpc>
              <a:buNone/>
            </a:pPr>
            <a:r>
              <a:rPr lang="en-US" sz="1500" b="1" dirty="0">
                <a:solidFill>
                  <a:srgbClr val="C2C4B5"/>
                </a:solidFill>
                <a:latin typeface="Outfit Bold" pitchFamily="34" charset="0"/>
                <a:ea typeface="Outfit Bold" pitchFamily="34" charset="-122"/>
                <a:cs typeface="Outfit Bold" pitchFamily="34" charset="-120"/>
              </a:rPr>
              <a:t>Stage 1: Contract Not Converted into Project Instructions</a:t>
            </a:r>
            <a:endParaRPr lang="en-US" sz="1500" dirty="0"/>
          </a:p>
        </p:txBody>
      </p:sp>
      <p:sp>
        <p:nvSpPr>
          <p:cNvPr id="6" name="Text 4"/>
          <p:cNvSpPr/>
          <p:nvPr/>
        </p:nvSpPr>
        <p:spPr>
          <a:xfrm>
            <a:off x="816451" y="3250109"/>
            <a:ext cx="5051695" cy="720923"/>
          </a:xfrm>
          <a:prstGeom prst="rect">
            <a:avLst/>
          </a:prstGeom>
          <a:noFill/>
          <a:ln/>
        </p:spPr>
        <p:txBody>
          <a:bodyPr wrap="square" lIns="0" tIns="0" rIns="0" bIns="0" rtlCol="0" anchor="t">
            <a:normAutofit/>
          </a:bodyPr>
          <a:lstStyle/>
          <a:p>
            <a:pPr marL="0" indent="0" algn="l">
              <a:lnSpc>
                <a:spcPct val="129000"/>
              </a:lnSpc>
              <a:buNone/>
            </a:pPr>
            <a:r>
              <a:rPr lang="en-US" sz="1200" b="1" dirty="0">
                <a:solidFill>
                  <a:srgbClr val="C2C4B5"/>
                </a:solidFill>
                <a:latin typeface="Bitter Bold" pitchFamily="34" charset="0"/>
                <a:ea typeface="Bitter Bold" pitchFamily="34" charset="-122"/>
                <a:cs typeface="Bitter Bold" pitchFamily="34" charset="-120"/>
              </a:rPr>
              <a:t>The project team receives a thick contract but cannot identify precisely who must issue each notice, when, to whom, and what happens if a deadline is missed.</a:t>
            </a:r>
            <a:endParaRPr lang="en-US" sz="1200" dirty="0"/>
          </a:p>
        </p:txBody>
      </p:sp>
      <p:sp>
        <p:nvSpPr>
          <p:cNvPr id="7" name="Shape 5"/>
          <p:cNvSpPr/>
          <p:nvPr/>
        </p:nvSpPr>
        <p:spPr>
          <a:xfrm>
            <a:off x="6401037" y="2232720"/>
            <a:ext cx="5129084" cy="154980"/>
          </a:xfrm>
          <a:prstGeom prst="roundRect">
            <a:avLst>
              <a:gd name="adj" fmla="val 15007"/>
            </a:avLst>
          </a:prstGeom>
          <a:solidFill>
            <a:srgbClr val="3B3C3E"/>
          </a:solidFill>
          <a:ln/>
        </p:spPr>
        <p:txBody>
          <a:bodyPr/>
          <a:lstStyle/>
          <a:p>
            <a:endParaRPr lang="en-MY"/>
          </a:p>
        </p:txBody>
      </p:sp>
      <p:sp>
        <p:nvSpPr>
          <p:cNvPr id="8" name="Text 6"/>
          <p:cNvSpPr/>
          <p:nvPr/>
        </p:nvSpPr>
        <p:spPr>
          <a:xfrm>
            <a:off x="6323450" y="2688134"/>
            <a:ext cx="5051795" cy="242193"/>
          </a:xfrm>
          <a:prstGeom prst="rect">
            <a:avLst/>
          </a:prstGeom>
          <a:noFill/>
          <a:ln/>
        </p:spPr>
        <p:txBody>
          <a:bodyPr wrap="none" lIns="0" tIns="0" rIns="0" bIns="0" rtlCol="0" anchor="t"/>
          <a:lstStyle/>
          <a:p>
            <a:pPr marL="0" indent="0" algn="l">
              <a:lnSpc>
                <a:spcPct val="104000"/>
              </a:lnSpc>
              <a:buNone/>
            </a:pPr>
            <a:r>
              <a:rPr lang="en-US" sz="1500" b="1" dirty="0">
                <a:solidFill>
                  <a:srgbClr val="C2C4B5"/>
                </a:solidFill>
                <a:latin typeface="Outfit Bold" pitchFamily="34" charset="0"/>
                <a:ea typeface="Outfit Bold" pitchFamily="34" charset="-122"/>
                <a:cs typeface="Outfit Bold" pitchFamily="34" charset="-120"/>
              </a:rPr>
              <a:t>Stage 2: Notices Are Missed</a:t>
            </a:r>
            <a:endParaRPr lang="en-US" sz="1500" dirty="0"/>
          </a:p>
        </p:txBody>
      </p:sp>
      <p:sp>
        <p:nvSpPr>
          <p:cNvPr id="9" name="Text 7"/>
          <p:cNvSpPr/>
          <p:nvPr/>
        </p:nvSpPr>
        <p:spPr>
          <a:xfrm>
            <a:off x="6323450" y="3017540"/>
            <a:ext cx="5051795" cy="720923"/>
          </a:xfrm>
          <a:prstGeom prst="rect">
            <a:avLst/>
          </a:prstGeom>
          <a:noFill/>
          <a:ln/>
        </p:spPr>
        <p:txBody>
          <a:bodyPr wrap="square" lIns="0" tIns="0" rIns="0" bIns="0" rtlCol="0" anchor="t">
            <a:normAutofit/>
          </a:bodyPr>
          <a:lstStyle/>
          <a:p>
            <a:pPr marL="0" indent="0" algn="l">
              <a:lnSpc>
                <a:spcPct val="129000"/>
              </a:lnSpc>
              <a:buNone/>
            </a:pPr>
            <a:r>
              <a:rPr lang="en-US" sz="1200" b="1" dirty="0">
                <a:solidFill>
                  <a:srgbClr val="C2C4B5"/>
                </a:solidFill>
                <a:latin typeface="Bitter Bold" pitchFamily="34" charset="0"/>
                <a:ea typeface="Bitter Bold" pitchFamily="34" charset="-122"/>
                <a:cs typeface="Bitter Bold" pitchFamily="34" charset="-120"/>
              </a:rPr>
              <a:t>A delay, obstruction, late drawing or change occurs. Everyone discusses it — but the formal contractual notice is forgotten or submitted after the contractual period has expired.</a:t>
            </a:r>
            <a:endParaRPr lang="en-US" sz="1200" dirty="0"/>
          </a:p>
        </p:txBody>
      </p:sp>
      <p:sp>
        <p:nvSpPr>
          <p:cNvPr id="10" name="Shape 8"/>
          <p:cNvSpPr/>
          <p:nvPr/>
        </p:nvSpPr>
        <p:spPr>
          <a:xfrm>
            <a:off x="894038" y="4659015"/>
            <a:ext cx="5128985" cy="154980"/>
          </a:xfrm>
          <a:prstGeom prst="roundRect">
            <a:avLst>
              <a:gd name="adj" fmla="val 15007"/>
            </a:avLst>
          </a:prstGeom>
          <a:solidFill>
            <a:srgbClr val="3B3C3E"/>
          </a:solidFill>
          <a:ln/>
        </p:spPr>
        <p:txBody>
          <a:bodyPr/>
          <a:lstStyle/>
          <a:p>
            <a:endParaRPr lang="en-MY"/>
          </a:p>
        </p:txBody>
      </p:sp>
      <p:sp>
        <p:nvSpPr>
          <p:cNvPr id="11" name="Text 9"/>
          <p:cNvSpPr/>
          <p:nvPr/>
        </p:nvSpPr>
        <p:spPr>
          <a:xfrm>
            <a:off x="816451" y="5114429"/>
            <a:ext cx="5051695" cy="242193"/>
          </a:xfrm>
          <a:prstGeom prst="rect">
            <a:avLst/>
          </a:prstGeom>
          <a:noFill/>
          <a:ln/>
        </p:spPr>
        <p:txBody>
          <a:bodyPr wrap="none" lIns="0" tIns="0" rIns="0" bIns="0" rtlCol="0" anchor="t"/>
          <a:lstStyle/>
          <a:p>
            <a:pPr marL="0" indent="0" algn="l">
              <a:lnSpc>
                <a:spcPct val="104000"/>
              </a:lnSpc>
              <a:buNone/>
            </a:pPr>
            <a:r>
              <a:rPr lang="en-US" sz="1500" b="1" dirty="0">
                <a:solidFill>
                  <a:srgbClr val="C2C4B5"/>
                </a:solidFill>
                <a:latin typeface="Outfit Bold" pitchFamily="34" charset="0"/>
                <a:ea typeface="Outfit Bold" pitchFamily="34" charset="-122"/>
                <a:cs typeface="Outfit Bold" pitchFamily="34" charset="-120"/>
              </a:rPr>
              <a:t>Stage 3: Variations Accumulate Unresolved</a:t>
            </a:r>
            <a:endParaRPr lang="en-US" sz="1500" dirty="0"/>
          </a:p>
        </p:txBody>
      </p:sp>
      <p:sp>
        <p:nvSpPr>
          <p:cNvPr id="12" name="Text 10"/>
          <p:cNvSpPr/>
          <p:nvPr/>
        </p:nvSpPr>
        <p:spPr>
          <a:xfrm>
            <a:off x="816451" y="5443835"/>
            <a:ext cx="5051695" cy="720923"/>
          </a:xfrm>
          <a:prstGeom prst="rect">
            <a:avLst/>
          </a:prstGeom>
          <a:noFill/>
          <a:ln/>
        </p:spPr>
        <p:txBody>
          <a:bodyPr wrap="square" lIns="0" tIns="0" rIns="0" bIns="0" rtlCol="0" anchor="t">
            <a:normAutofit/>
          </a:bodyPr>
          <a:lstStyle/>
          <a:p>
            <a:pPr marL="0" indent="0" algn="l">
              <a:lnSpc>
                <a:spcPct val="129000"/>
              </a:lnSpc>
              <a:buNone/>
            </a:pPr>
            <a:r>
              <a:rPr lang="en-US" sz="1200" b="1" dirty="0">
                <a:solidFill>
                  <a:srgbClr val="C2C4B5"/>
                </a:solidFill>
                <a:latin typeface="Bitter Bold" pitchFamily="34" charset="0"/>
                <a:ea typeface="Bitter Bold" pitchFamily="34" charset="-122"/>
                <a:cs typeface="Bitter Bold" pitchFamily="34" charset="-120"/>
              </a:rPr>
              <a:t>Additional work is performed. Instructions remain verbal. Valuations are delayed. Supporting documents become harder to locate. The unpaid amount grows month after month.</a:t>
            </a:r>
            <a:endParaRPr lang="en-US" sz="1200" dirty="0"/>
          </a:p>
        </p:txBody>
      </p:sp>
      <p:sp>
        <p:nvSpPr>
          <p:cNvPr id="13" name="Shape 11"/>
          <p:cNvSpPr/>
          <p:nvPr/>
        </p:nvSpPr>
        <p:spPr>
          <a:xfrm>
            <a:off x="6401037" y="4426446"/>
            <a:ext cx="5129084" cy="154980"/>
          </a:xfrm>
          <a:prstGeom prst="roundRect">
            <a:avLst>
              <a:gd name="adj" fmla="val 15007"/>
            </a:avLst>
          </a:prstGeom>
          <a:solidFill>
            <a:srgbClr val="3B3C3E"/>
          </a:solidFill>
          <a:ln/>
        </p:spPr>
        <p:txBody>
          <a:bodyPr/>
          <a:lstStyle/>
          <a:p>
            <a:endParaRPr lang="en-MY"/>
          </a:p>
        </p:txBody>
      </p:sp>
      <p:sp>
        <p:nvSpPr>
          <p:cNvPr id="14" name="Text 12"/>
          <p:cNvSpPr/>
          <p:nvPr/>
        </p:nvSpPr>
        <p:spPr>
          <a:xfrm>
            <a:off x="6323450" y="4881860"/>
            <a:ext cx="5051795" cy="242193"/>
          </a:xfrm>
          <a:prstGeom prst="rect">
            <a:avLst/>
          </a:prstGeom>
          <a:noFill/>
          <a:ln/>
        </p:spPr>
        <p:txBody>
          <a:bodyPr wrap="none" lIns="0" tIns="0" rIns="0" bIns="0" rtlCol="0" anchor="t"/>
          <a:lstStyle/>
          <a:p>
            <a:pPr marL="0" indent="0" algn="l">
              <a:lnSpc>
                <a:spcPct val="104000"/>
              </a:lnSpc>
              <a:buNone/>
            </a:pPr>
            <a:r>
              <a:rPr lang="en-US" sz="1500" b="1" dirty="0">
                <a:solidFill>
                  <a:srgbClr val="C2C4B5"/>
                </a:solidFill>
                <a:latin typeface="Outfit Bold" pitchFamily="34" charset="0"/>
                <a:ea typeface="Outfit Bold" pitchFamily="34" charset="-122"/>
                <a:cs typeface="Outfit Bold" pitchFamily="34" charset="-120"/>
              </a:rPr>
              <a:t>Stage 4: The Working Relationship Breaks Down</a:t>
            </a:r>
            <a:endParaRPr lang="en-US" sz="1500" dirty="0"/>
          </a:p>
        </p:txBody>
      </p:sp>
      <p:sp>
        <p:nvSpPr>
          <p:cNvPr id="15" name="Text 13"/>
          <p:cNvSpPr/>
          <p:nvPr/>
        </p:nvSpPr>
        <p:spPr>
          <a:xfrm>
            <a:off x="6323450" y="5211266"/>
            <a:ext cx="5051795" cy="720923"/>
          </a:xfrm>
          <a:prstGeom prst="rect">
            <a:avLst/>
          </a:prstGeom>
          <a:noFill/>
          <a:ln/>
        </p:spPr>
        <p:txBody>
          <a:bodyPr wrap="square" lIns="0" tIns="0" rIns="0" bIns="0" rtlCol="0" anchor="t">
            <a:normAutofit/>
          </a:bodyPr>
          <a:lstStyle/>
          <a:p>
            <a:pPr marL="0" indent="0" algn="l">
              <a:lnSpc>
                <a:spcPct val="129000"/>
              </a:lnSpc>
              <a:buNone/>
            </a:pPr>
            <a:r>
              <a:rPr lang="en-US" sz="1200" b="1" dirty="0">
                <a:solidFill>
                  <a:srgbClr val="C2C4B5"/>
                </a:solidFill>
                <a:latin typeface="Bitter Bold" pitchFamily="34" charset="0"/>
                <a:ea typeface="Bitter Bold" pitchFamily="34" charset="-122"/>
                <a:cs typeface="Bitter Bold" pitchFamily="34" charset="-120"/>
              </a:rPr>
              <a:t>Letters become aggressive. Payments are withheld. Positions harden. The parties stop solving project problems and begin preparing for a dispute.</a:t>
            </a:r>
            <a:endParaRPr lang="en-US" sz="1200" dirty="0"/>
          </a:p>
        </p:txBody>
      </p:sp>
      <p:sp>
        <p:nvSpPr>
          <p:cNvPr id="16" name="Shape 14"/>
          <p:cNvSpPr/>
          <p:nvPr/>
        </p:nvSpPr>
        <p:spPr>
          <a:xfrm>
            <a:off x="661475" y="2310209"/>
            <a:ext cx="465126" cy="465138"/>
          </a:xfrm>
          <a:prstGeom prst="ellipse">
            <a:avLst/>
          </a:prstGeom>
          <a:solidFill>
            <a:srgbClr val="3B3C3E"/>
          </a:solidFill>
          <a:ln/>
        </p:spPr>
        <p:txBody>
          <a:bodyPr/>
          <a:lstStyle/>
          <a:p>
            <a:endParaRPr lang="en-MY"/>
          </a:p>
        </p:txBody>
      </p:sp>
      <p:pic>
        <p:nvPicPr>
          <p:cNvPr id="17"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77756" y="2426494"/>
            <a:ext cx="232563" cy="232569"/>
          </a:xfrm>
          <a:prstGeom prst="rect">
            <a:avLst/>
          </a:prstGeom>
        </p:spPr>
      </p:pic>
      <p:sp>
        <p:nvSpPr>
          <p:cNvPr id="18" name="Shape 15"/>
          <p:cNvSpPr/>
          <p:nvPr/>
        </p:nvSpPr>
        <p:spPr>
          <a:xfrm>
            <a:off x="6168474" y="2077641"/>
            <a:ext cx="465126" cy="465138"/>
          </a:xfrm>
          <a:prstGeom prst="ellipse">
            <a:avLst/>
          </a:prstGeom>
          <a:solidFill>
            <a:srgbClr val="3B3C3E"/>
          </a:solidFill>
          <a:ln/>
        </p:spPr>
        <p:txBody>
          <a:bodyPr/>
          <a:lstStyle/>
          <a:p>
            <a:endParaRPr lang="en-MY"/>
          </a:p>
        </p:txBody>
      </p:sp>
      <p:pic>
        <p:nvPicPr>
          <p:cNvPr id="19"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284755" y="2193925"/>
            <a:ext cx="232563" cy="232569"/>
          </a:xfrm>
          <a:prstGeom prst="rect">
            <a:avLst/>
          </a:prstGeom>
        </p:spPr>
      </p:pic>
      <p:sp>
        <p:nvSpPr>
          <p:cNvPr id="20" name="Shape 16"/>
          <p:cNvSpPr/>
          <p:nvPr/>
        </p:nvSpPr>
        <p:spPr>
          <a:xfrm>
            <a:off x="661475" y="4503936"/>
            <a:ext cx="465126" cy="465138"/>
          </a:xfrm>
          <a:prstGeom prst="ellipse">
            <a:avLst/>
          </a:prstGeom>
          <a:solidFill>
            <a:srgbClr val="3B3C3E"/>
          </a:solidFill>
          <a:ln/>
        </p:spPr>
        <p:txBody>
          <a:bodyPr/>
          <a:lstStyle/>
          <a:p>
            <a:endParaRPr lang="en-MY"/>
          </a:p>
        </p:txBody>
      </p:sp>
      <p:pic>
        <p:nvPicPr>
          <p:cNvPr id="21"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77756" y="4620220"/>
            <a:ext cx="232563" cy="232569"/>
          </a:xfrm>
          <a:prstGeom prst="rect">
            <a:avLst/>
          </a:prstGeom>
        </p:spPr>
      </p:pic>
      <p:sp>
        <p:nvSpPr>
          <p:cNvPr id="22" name="Shape 17"/>
          <p:cNvSpPr/>
          <p:nvPr/>
        </p:nvSpPr>
        <p:spPr>
          <a:xfrm>
            <a:off x="6168474" y="4271367"/>
            <a:ext cx="465126" cy="465138"/>
          </a:xfrm>
          <a:prstGeom prst="ellipse">
            <a:avLst/>
          </a:prstGeom>
          <a:solidFill>
            <a:srgbClr val="3B3C3E"/>
          </a:solidFill>
          <a:ln/>
        </p:spPr>
        <p:txBody>
          <a:bodyPr/>
          <a:lstStyle/>
          <a:p>
            <a:endParaRPr lang="en-MY"/>
          </a:p>
        </p:txBody>
      </p:sp>
      <p:pic>
        <p:nvPicPr>
          <p:cNvPr id="2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284755" y="4387652"/>
            <a:ext cx="232563" cy="23256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sp>
        <p:nvSpPr>
          <p:cNvPr id="3" name="Text 0"/>
          <p:cNvSpPr/>
          <p:nvPr/>
        </p:nvSpPr>
        <p:spPr>
          <a:xfrm>
            <a:off x="5233360" y="469503"/>
            <a:ext cx="6296860" cy="1001316"/>
          </a:xfrm>
          <a:prstGeom prst="rect">
            <a:avLst/>
          </a:prstGeom>
          <a:noFill/>
          <a:ln/>
        </p:spPr>
        <p:txBody>
          <a:bodyPr wrap="square" lIns="0" tIns="0" rIns="0" bIns="0" rtlCol="0" anchor="t">
            <a:normAutofit/>
          </a:bodyPr>
          <a:lstStyle/>
          <a:p>
            <a:pPr marL="0" indent="0" algn="l">
              <a:lnSpc>
                <a:spcPct val="104000"/>
              </a:lnSpc>
              <a:buNone/>
            </a:pPr>
            <a:r>
              <a:rPr lang="en-US" sz="3150" b="1" dirty="0">
                <a:solidFill>
                  <a:srgbClr val="E1E5CD"/>
                </a:solidFill>
                <a:latin typeface="Outfit Bold" pitchFamily="34" charset="0"/>
                <a:ea typeface="Outfit Bold" pitchFamily="34" charset="-122"/>
                <a:cs typeface="Outfit Bold" pitchFamily="34" charset="-120"/>
              </a:rPr>
              <a:t>A Dispute Control Manager for Your Project</a:t>
            </a:r>
            <a:endParaRPr lang="en-US" sz="3150" dirty="0"/>
          </a:p>
        </p:txBody>
      </p:sp>
      <p:sp>
        <p:nvSpPr>
          <p:cNvPr id="4" name="Text 1"/>
          <p:cNvSpPr/>
          <p:nvPr/>
        </p:nvSpPr>
        <p:spPr>
          <a:xfrm>
            <a:off x="5233360" y="1703586"/>
            <a:ext cx="6296860" cy="1261666"/>
          </a:xfrm>
          <a:prstGeom prst="rect">
            <a:avLst/>
          </a:prstGeom>
          <a:noFill/>
          <a:ln/>
        </p:spPr>
        <p:txBody>
          <a:bodyPr wrap="square" lIns="0" tIns="0" rIns="0" bIns="0" rtlCol="0" anchor="t">
            <a:normAutofit/>
          </a:bodyPr>
          <a:lstStyle/>
          <a:p>
            <a:pPr marL="0" indent="0" algn="l">
              <a:lnSpc>
                <a:spcPct val="131000"/>
              </a:lnSpc>
              <a:buNone/>
            </a:pPr>
            <a:r>
              <a:rPr lang="en-US" sz="1550" b="1" dirty="0">
                <a:solidFill>
                  <a:srgbClr val="C2C4B5"/>
                </a:solidFill>
                <a:latin typeface="Bitter Bold" pitchFamily="34" charset="0"/>
                <a:ea typeface="Bitter Bold" pitchFamily="34" charset="-122"/>
                <a:cs typeface="Bitter Bold" pitchFamily="34" charset="-120"/>
              </a:rPr>
              <a:t>Under the Total Dispute Control Programme, your company is assigned a dedicated Dispute Control Manager who works alongside your existing project team throughout the entire construction period.</a:t>
            </a:r>
            <a:endParaRPr lang="en-US" sz="1550" dirty="0"/>
          </a:p>
        </p:txBody>
      </p:sp>
      <p:sp>
        <p:nvSpPr>
          <p:cNvPr id="5" name="Shape 2"/>
          <p:cNvSpPr/>
          <p:nvPr/>
        </p:nvSpPr>
        <p:spPr>
          <a:xfrm>
            <a:off x="5233360" y="3139777"/>
            <a:ext cx="3070843" cy="1925241"/>
          </a:xfrm>
          <a:prstGeom prst="roundRect">
            <a:avLst>
              <a:gd name="adj" fmla="val 1248"/>
            </a:avLst>
          </a:prstGeom>
          <a:solidFill>
            <a:srgbClr val="3B3C3E"/>
          </a:solidFill>
          <a:ln/>
        </p:spPr>
        <p:txBody>
          <a:bodyPr/>
          <a:lstStyle/>
          <a:p>
            <a:endParaRPr lang="en-MY"/>
          </a:p>
        </p:txBody>
      </p:sp>
      <p:sp>
        <p:nvSpPr>
          <p:cNvPr id="6" name="Text 3"/>
          <p:cNvSpPr/>
          <p:nvPr/>
        </p:nvSpPr>
        <p:spPr>
          <a:xfrm>
            <a:off x="5393496" y="3299916"/>
            <a:ext cx="2750573" cy="250329"/>
          </a:xfrm>
          <a:prstGeom prst="rect">
            <a:avLst/>
          </a:prstGeom>
          <a:noFill/>
          <a:ln/>
        </p:spPr>
        <p:txBody>
          <a:bodyPr wrap="none" lIns="0" tIns="0" rIns="0" bIns="0" rtlCol="0" anchor="t"/>
          <a:lstStyle/>
          <a:p>
            <a:pPr marL="0" indent="0" algn="l">
              <a:lnSpc>
                <a:spcPct val="104000"/>
              </a:lnSpc>
              <a:buNone/>
            </a:pPr>
            <a:r>
              <a:rPr lang="en-US" sz="1550" b="1" dirty="0">
                <a:solidFill>
                  <a:srgbClr val="C2C4B5"/>
                </a:solidFill>
                <a:latin typeface="Outfit Bold" pitchFamily="34" charset="0"/>
                <a:ea typeface="Outfit Bold" pitchFamily="34" charset="-122"/>
                <a:cs typeface="Outfit Bold" pitchFamily="34" charset="-120"/>
              </a:rPr>
              <a:t>Not a Replacement</a:t>
            </a:r>
            <a:endParaRPr lang="en-US" sz="1550" dirty="0"/>
          </a:p>
        </p:txBody>
      </p:sp>
      <p:sp>
        <p:nvSpPr>
          <p:cNvPr id="7" name="Text 4"/>
          <p:cNvSpPr/>
          <p:nvPr/>
        </p:nvSpPr>
        <p:spPr>
          <a:xfrm>
            <a:off x="5393496" y="3643313"/>
            <a:ext cx="2750573" cy="1009253"/>
          </a:xfrm>
          <a:prstGeom prst="rect">
            <a:avLst/>
          </a:prstGeom>
          <a:noFill/>
          <a:ln/>
        </p:spPr>
        <p:txBody>
          <a:bodyPr wrap="square" lIns="0" tIns="0" rIns="0" bIns="0" rtlCol="0" anchor="t">
            <a:normAutofit/>
          </a:bodyPr>
          <a:lstStyle/>
          <a:p>
            <a:pPr marL="0" indent="0" algn="l">
              <a:lnSpc>
                <a:spcPct val="131000"/>
              </a:lnSpc>
              <a:buNone/>
            </a:pPr>
            <a:r>
              <a:rPr lang="en-US" sz="1250" b="1" dirty="0">
                <a:solidFill>
                  <a:srgbClr val="C2C4B5"/>
                </a:solidFill>
                <a:latin typeface="Bitter Bold" pitchFamily="34" charset="0"/>
                <a:ea typeface="Bitter Bold" pitchFamily="34" charset="-122"/>
                <a:cs typeface="Bitter Bold" pitchFamily="34" charset="-120"/>
              </a:rPr>
              <a:t>He does not replace your Project Manager, Commercial Manager, Quantity Surveyor or lawyer. He works with them.</a:t>
            </a:r>
            <a:endParaRPr lang="en-US" sz="1250" dirty="0"/>
          </a:p>
        </p:txBody>
      </p:sp>
      <p:sp>
        <p:nvSpPr>
          <p:cNvPr id="8" name="Shape 5"/>
          <p:cNvSpPr/>
          <p:nvPr/>
        </p:nvSpPr>
        <p:spPr>
          <a:xfrm>
            <a:off x="8459377" y="3139777"/>
            <a:ext cx="3070843" cy="1925241"/>
          </a:xfrm>
          <a:prstGeom prst="roundRect">
            <a:avLst>
              <a:gd name="adj" fmla="val 1248"/>
            </a:avLst>
          </a:prstGeom>
          <a:solidFill>
            <a:srgbClr val="3B3C3E"/>
          </a:solidFill>
          <a:ln/>
        </p:spPr>
        <p:txBody>
          <a:bodyPr/>
          <a:lstStyle/>
          <a:p>
            <a:endParaRPr lang="en-MY"/>
          </a:p>
        </p:txBody>
      </p:sp>
      <p:sp>
        <p:nvSpPr>
          <p:cNvPr id="9" name="Text 6"/>
          <p:cNvSpPr/>
          <p:nvPr/>
        </p:nvSpPr>
        <p:spPr>
          <a:xfrm>
            <a:off x="8619512" y="3299916"/>
            <a:ext cx="2750573" cy="250329"/>
          </a:xfrm>
          <a:prstGeom prst="rect">
            <a:avLst/>
          </a:prstGeom>
          <a:noFill/>
          <a:ln/>
        </p:spPr>
        <p:txBody>
          <a:bodyPr wrap="none" lIns="0" tIns="0" rIns="0" bIns="0" rtlCol="0" anchor="t"/>
          <a:lstStyle/>
          <a:p>
            <a:pPr marL="0" indent="0" algn="l">
              <a:lnSpc>
                <a:spcPct val="104000"/>
              </a:lnSpc>
              <a:buNone/>
            </a:pPr>
            <a:r>
              <a:rPr lang="en-US" sz="1550" b="1" dirty="0">
                <a:solidFill>
                  <a:srgbClr val="C2C4B5"/>
                </a:solidFill>
                <a:latin typeface="Outfit Bold" pitchFamily="34" charset="0"/>
                <a:ea typeface="Outfit Bold" pitchFamily="34" charset="-122"/>
                <a:cs typeface="Outfit Bold" pitchFamily="34" charset="-120"/>
              </a:rPr>
              <a:t>Continuous Review</a:t>
            </a:r>
            <a:endParaRPr lang="en-US" sz="1550" dirty="0"/>
          </a:p>
        </p:txBody>
      </p:sp>
      <p:sp>
        <p:nvSpPr>
          <p:cNvPr id="10" name="Text 7"/>
          <p:cNvSpPr/>
          <p:nvPr/>
        </p:nvSpPr>
        <p:spPr>
          <a:xfrm>
            <a:off x="8619512" y="3643313"/>
            <a:ext cx="2750573" cy="1261566"/>
          </a:xfrm>
          <a:prstGeom prst="rect">
            <a:avLst/>
          </a:prstGeom>
          <a:noFill/>
          <a:ln/>
        </p:spPr>
        <p:txBody>
          <a:bodyPr wrap="square" lIns="0" tIns="0" rIns="0" bIns="0" rtlCol="0" anchor="t">
            <a:normAutofit/>
          </a:bodyPr>
          <a:lstStyle/>
          <a:p>
            <a:pPr marL="0" indent="0" algn="l">
              <a:lnSpc>
                <a:spcPct val="131000"/>
              </a:lnSpc>
              <a:buNone/>
            </a:pPr>
            <a:r>
              <a:rPr lang="en-US" sz="1250" b="1" dirty="0">
                <a:solidFill>
                  <a:srgbClr val="C2C4B5"/>
                </a:solidFill>
                <a:latin typeface="Bitter Bold" pitchFamily="34" charset="0"/>
                <a:ea typeface="Bitter Bold" pitchFamily="34" charset="-122"/>
                <a:cs typeface="Bitter Bold" pitchFamily="34" charset="-120"/>
              </a:rPr>
              <a:t>His function is to keep the project's developing contractual and claims position under continuous, structured review throughout construction.</a:t>
            </a:r>
            <a:endParaRPr lang="en-US" sz="1250" dirty="0"/>
          </a:p>
        </p:txBody>
      </p:sp>
      <p:sp>
        <p:nvSpPr>
          <p:cNvPr id="11" name="Shape 8"/>
          <p:cNvSpPr/>
          <p:nvPr/>
        </p:nvSpPr>
        <p:spPr>
          <a:xfrm>
            <a:off x="5233360" y="5220196"/>
            <a:ext cx="6296860" cy="1168301"/>
          </a:xfrm>
          <a:prstGeom prst="roundRect">
            <a:avLst>
              <a:gd name="adj" fmla="val 2057"/>
            </a:avLst>
          </a:prstGeom>
          <a:solidFill>
            <a:srgbClr val="3B3C3E"/>
          </a:solidFill>
          <a:ln/>
        </p:spPr>
        <p:txBody>
          <a:bodyPr/>
          <a:lstStyle/>
          <a:p>
            <a:endParaRPr lang="en-MY"/>
          </a:p>
        </p:txBody>
      </p:sp>
      <p:sp>
        <p:nvSpPr>
          <p:cNvPr id="12" name="Text 9"/>
          <p:cNvSpPr/>
          <p:nvPr/>
        </p:nvSpPr>
        <p:spPr>
          <a:xfrm>
            <a:off x="5393496" y="5380335"/>
            <a:ext cx="5976590" cy="250329"/>
          </a:xfrm>
          <a:prstGeom prst="rect">
            <a:avLst/>
          </a:prstGeom>
          <a:noFill/>
          <a:ln/>
        </p:spPr>
        <p:txBody>
          <a:bodyPr wrap="none" lIns="0" tIns="0" rIns="0" bIns="0" rtlCol="0" anchor="t"/>
          <a:lstStyle/>
          <a:p>
            <a:pPr marL="0" indent="0" algn="l">
              <a:lnSpc>
                <a:spcPct val="104000"/>
              </a:lnSpc>
              <a:buNone/>
            </a:pPr>
            <a:r>
              <a:rPr lang="en-US" sz="1550" b="1" dirty="0">
                <a:solidFill>
                  <a:srgbClr val="C2C4B5"/>
                </a:solidFill>
                <a:latin typeface="Outfit Bold" pitchFamily="34" charset="0"/>
                <a:ea typeface="Outfit Bold" pitchFamily="34" charset="-122"/>
                <a:cs typeface="Outfit Bold" pitchFamily="34" charset="-120"/>
              </a:rPr>
              <a:t>Early Detection</a:t>
            </a:r>
            <a:endParaRPr lang="en-US" sz="1550" dirty="0"/>
          </a:p>
        </p:txBody>
      </p:sp>
      <p:sp>
        <p:nvSpPr>
          <p:cNvPr id="13" name="Text 10"/>
          <p:cNvSpPr/>
          <p:nvPr/>
        </p:nvSpPr>
        <p:spPr>
          <a:xfrm>
            <a:off x="5393496" y="5723731"/>
            <a:ext cx="5976590" cy="504627"/>
          </a:xfrm>
          <a:prstGeom prst="rect">
            <a:avLst/>
          </a:prstGeom>
          <a:noFill/>
          <a:ln/>
        </p:spPr>
        <p:txBody>
          <a:bodyPr wrap="square" lIns="0" tIns="0" rIns="0" bIns="0" rtlCol="0" anchor="t">
            <a:normAutofit/>
          </a:bodyPr>
          <a:lstStyle/>
          <a:p>
            <a:pPr marL="0" indent="0" algn="l">
              <a:lnSpc>
                <a:spcPct val="131000"/>
              </a:lnSpc>
              <a:buNone/>
            </a:pPr>
            <a:r>
              <a:rPr lang="en-US" sz="1250" b="1" dirty="0">
                <a:solidFill>
                  <a:srgbClr val="C2C4B5"/>
                </a:solidFill>
                <a:latin typeface="Bitter Bold" pitchFamily="34" charset="0"/>
                <a:ea typeface="Bitter Bold" pitchFamily="34" charset="-122"/>
                <a:cs typeface="Bitter Bold" pitchFamily="34" charset="-120"/>
              </a:rPr>
              <a:t>He detects signs of a developing dispute early — before positions harden, before deadlines expire, and before documents disappear.</a:t>
            </a:r>
            <a:endParaRPr lang="en-US" sz="12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661475" y="461367"/>
            <a:ext cx="10868745" cy="476448"/>
          </a:xfrm>
          <a:prstGeom prst="rect">
            <a:avLst/>
          </a:prstGeom>
          <a:noFill/>
          <a:ln/>
        </p:spPr>
        <p:txBody>
          <a:bodyPr wrap="none" lIns="0" tIns="0" rIns="0" bIns="0" rtlCol="0" anchor="t"/>
          <a:lstStyle/>
          <a:p>
            <a:pPr marL="0" indent="0" algn="l">
              <a:lnSpc>
                <a:spcPct val="104000"/>
              </a:lnSpc>
              <a:buNone/>
            </a:pPr>
            <a:r>
              <a:rPr lang="en-US" sz="3000" b="1" dirty="0">
                <a:solidFill>
                  <a:srgbClr val="E1E5CD"/>
                </a:solidFill>
                <a:latin typeface="Outfit Bold" pitchFamily="34" charset="0"/>
                <a:ea typeface="Outfit Bold" pitchFamily="34" charset="-122"/>
                <a:cs typeface="Outfit Bold" pitchFamily="34" charset="-120"/>
              </a:rPr>
              <a:t>What the Dispute Control Manager Does</a:t>
            </a:r>
            <a:endParaRPr lang="en-US" sz="3000" dirty="0"/>
          </a:p>
        </p:txBody>
      </p:sp>
      <p:sp>
        <p:nvSpPr>
          <p:cNvPr id="3" name="Text 1"/>
          <p:cNvSpPr/>
          <p:nvPr/>
        </p:nvSpPr>
        <p:spPr>
          <a:xfrm>
            <a:off x="661475" y="1218902"/>
            <a:ext cx="10868745" cy="585986"/>
          </a:xfrm>
          <a:prstGeom prst="rect">
            <a:avLst/>
          </a:prstGeom>
          <a:noFill/>
          <a:ln/>
        </p:spPr>
        <p:txBody>
          <a:bodyPr wrap="square" lIns="0" tIns="0" rIns="0" bIns="0" rtlCol="0" anchor="t">
            <a:normAutofit/>
          </a:bodyPr>
          <a:lstStyle/>
          <a:p>
            <a:pPr marL="0" indent="0" algn="l">
              <a:lnSpc>
                <a:spcPct val="128000"/>
              </a:lnSpc>
              <a:buNone/>
            </a:pPr>
            <a:r>
              <a:rPr lang="en-US" sz="1500" b="1" dirty="0">
                <a:solidFill>
                  <a:srgbClr val="C2C4B5"/>
                </a:solidFill>
                <a:latin typeface="Bitter Bold" pitchFamily="34" charset="0"/>
                <a:ea typeface="Bitter Bold" pitchFamily="34" charset="-122"/>
                <a:cs typeface="Bitter Bold" pitchFamily="34" charset="-120"/>
              </a:rPr>
              <a:t>The Dispute Control Manager ensures that critical contractual actions are taken at the right time — before the opportunity to act is permanently lost.</a:t>
            </a:r>
            <a:endParaRPr lang="en-US" sz="1500" dirty="0"/>
          </a:p>
        </p:txBody>
      </p:sp>
      <p:sp>
        <p:nvSpPr>
          <p:cNvPr id="4" name="Shape 2"/>
          <p:cNvSpPr/>
          <p:nvPr/>
        </p:nvSpPr>
        <p:spPr>
          <a:xfrm>
            <a:off x="661475" y="1962944"/>
            <a:ext cx="342991" cy="342999"/>
          </a:xfrm>
          <a:prstGeom prst="roundRect">
            <a:avLst>
              <a:gd name="adj" fmla="val 6668"/>
            </a:avLst>
          </a:prstGeom>
          <a:solidFill>
            <a:srgbClr val="3B3C3E"/>
          </a:solidFill>
          <a:ln/>
        </p:spPr>
        <p:txBody>
          <a:bodyPr/>
          <a:lstStyle/>
          <a:p>
            <a:endParaRPr lang="en-MY"/>
          </a:p>
        </p:txBody>
      </p:sp>
      <p:sp>
        <p:nvSpPr>
          <p:cNvPr id="5" name="Text 3"/>
          <p:cNvSpPr/>
          <p:nvPr/>
        </p:nvSpPr>
        <p:spPr>
          <a:xfrm>
            <a:off x="1144956" y="2015331"/>
            <a:ext cx="10385264" cy="238224"/>
          </a:xfrm>
          <a:prstGeom prst="rect">
            <a:avLst/>
          </a:prstGeom>
          <a:noFill/>
          <a:ln/>
        </p:spPr>
        <p:txBody>
          <a:bodyPr wrap="none" lIns="0" tIns="0" rIns="0" bIns="0" rtlCol="0" anchor="t"/>
          <a:lstStyle/>
          <a:p>
            <a:pPr marL="0" indent="0" algn="l">
              <a:lnSpc>
                <a:spcPct val="104000"/>
              </a:lnSpc>
              <a:buNone/>
            </a:pPr>
            <a:r>
              <a:rPr lang="en-US" sz="1500" b="1" dirty="0">
                <a:solidFill>
                  <a:srgbClr val="C2C4B5"/>
                </a:solidFill>
                <a:latin typeface="Outfit Bold" pitchFamily="34" charset="0"/>
                <a:ea typeface="Outfit Bold" pitchFamily="34" charset="-122"/>
                <a:cs typeface="Outfit Bold" pitchFamily="34" charset="-120"/>
              </a:rPr>
              <a:t>Ensures important contractual notices are not forgotten or issued too late</a:t>
            </a:r>
            <a:endParaRPr lang="en-US" sz="1500" dirty="0"/>
          </a:p>
        </p:txBody>
      </p:sp>
      <p:sp>
        <p:nvSpPr>
          <p:cNvPr id="6" name="Shape 4"/>
          <p:cNvSpPr/>
          <p:nvPr/>
        </p:nvSpPr>
        <p:spPr>
          <a:xfrm>
            <a:off x="661475" y="2587030"/>
            <a:ext cx="342991" cy="342999"/>
          </a:xfrm>
          <a:prstGeom prst="roundRect">
            <a:avLst>
              <a:gd name="adj" fmla="val 6668"/>
            </a:avLst>
          </a:prstGeom>
          <a:solidFill>
            <a:srgbClr val="3B3C3E"/>
          </a:solidFill>
          <a:ln/>
        </p:spPr>
        <p:txBody>
          <a:bodyPr/>
          <a:lstStyle/>
          <a:p>
            <a:endParaRPr lang="en-MY"/>
          </a:p>
        </p:txBody>
      </p:sp>
      <p:sp>
        <p:nvSpPr>
          <p:cNvPr id="7" name="Text 5"/>
          <p:cNvSpPr/>
          <p:nvPr/>
        </p:nvSpPr>
        <p:spPr>
          <a:xfrm>
            <a:off x="1144956" y="2639417"/>
            <a:ext cx="10385264" cy="238224"/>
          </a:xfrm>
          <a:prstGeom prst="rect">
            <a:avLst/>
          </a:prstGeom>
          <a:noFill/>
          <a:ln/>
        </p:spPr>
        <p:txBody>
          <a:bodyPr wrap="none" lIns="0" tIns="0" rIns="0" bIns="0" rtlCol="0" anchor="t"/>
          <a:lstStyle/>
          <a:p>
            <a:pPr marL="0" indent="0" algn="l">
              <a:lnSpc>
                <a:spcPct val="104000"/>
              </a:lnSpc>
              <a:buNone/>
            </a:pPr>
            <a:r>
              <a:rPr lang="en-US" sz="1500" b="1" dirty="0">
                <a:solidFill>
                  <a:srgbClr val="C2C4B5"/>
                </a:solidFill>
                <a:latin typeface="Outfit Bold" pitchFamily="34" charset="0"/>
                <a:ea typeface="Outfit Bold" pitchFamily="34" charset="-122"/>
                <a:cs typeface="Outfit Bold" pitchFamily="34" charset="-120"/>
              </a:rPr>
              <a:t>Identifies and properly records instructions received verbally or informally</a:t>
            </a:r>
            <a:endParaRPr lang="en-US" sz="1500" dirty="0"/>
          </a:p>
        </p:txBody>
      </p:sp>
      <p:sp>
        <p:nvSpPr>
          <p:cNvPr id="8" name="Shape 6"/>
          <p:cNvSpPr/>
          <p:nvPr/>
        </p:nvSpPr>
        <p:spPr>
          <a:xfrm>
            <a:off x="661475" y="3211116"/>
            <a:ext cx="342991" cy="342999"/>
          </a:xfrm>
          <a:prstGeom prst="roundRect">
            <a:avLst>
              <a:gd name="adj" fmla="val 6668"/>
            </a:avLst>
          </a:prstGeom>
          <a:solidFill>
            <a:srgbClr val="3B3C3E"/>
          </a:solidFill>
          <a:ln/>
        </p:spPr>
        <p:txBody>
          <a:bodyPr/>
          <a:lstStyle/>
          <a:p>
            <a:endParaRPr lang="en-MY"/>
          </a:p>
        </p:txBody>
      </p:sp>
      <p:sp>
        <p:nvSpPr>
          <p:cNvPr id="9" name="Text 7"/>
          <p:cNvSpPr/>
          <p:nvPr/>
        </p:nvSpPr>
        <p:spPr>
          <a:xfrm>
            <a:off x="1144956" y="3263503"/>
            <a:ext cx="10385264" cy="238224"/>
          </a:xfrm>
          <a:prstGeom prst="rect">
            <a:avLst/>
          </a:prstGeom>
          <a:noFill/>
          <a:ln/>
        </p:spPr>
        <p:txBody>
          <a:bodyPr wrap="none" lIns="0" tIns="0" rIns="0" bIns="0" rtlCol="0" anchor="t"/>
          <a:lstStyle/>
          <a:p>
            <a:pPr marL="0" indent="0" algn="l">
              <a:lnSpc>
                <a:spcPct val="104000"/>
              </a:lnSpc>
              <a:buNone/>
            </a:pPr>
            <a:r>
              <a:rPr lang="en-US" sz="1500" b="1" dirty="0">
                <a:solidFill>
                  <a:srgbClr val="C2C4B5"/>
                </a:solidFill>
                <a:latin typeface="Outfit Bold" pitchFamily="34" charset="0"/>
                <a:ea typeface="Outfit Bold" pitchFamily="34" charset="-122"/>
                <a:cs typeface="Outfit Bold" pitchFamily="34" charset="-120"/>
              </a:rPr>
              <a:t>Maintains a live Variation Log and follows through on unvalued additional work</a:t>
            </a:r>
            <a:endParaRPr lang="en-US" sz="1500" dirty="0"/>
          </a:p>
        </p:txBody>
      </p:sp>
      <p:sp>
        <p:nvSpPr>
          <p:cNvPr id="10" name="Shape 8"/>
          <p:cNvSpPr/>
          <p:nvPr/>
        </p:nvSpPr>
        <p:spPr>
          <a:xfrm>
            <a:off x="661475" y="3835202"/>
            <a:ext cx="342991" cy="342999"/>
          </a:xfrm>
          <a:prstGeom prst="roundRect">
            <a:avLst>
              <a:gd name="adj" fmla="val 6668"/>
            </a:avLst>
          </a:prstGeom>
          <a:solidFill>
            <a:srgbClr val="3B3C3E"/>
          </a:solidFill>
          <a:ln/>
        </p:spPr>
        <p:txBody>
          <a:bodyPr/>
          <a:lstStyle/>
          <a:p>
            <a:endParaRPr lang="en-MY"/>
          </a:p>
        </p:txBody>
      </p:sp>
      <p:sp>
        <p:nvSpPr>
          <p:cNvPr id="11" name="Text 9"/>
          <p:cNvSpPr/>
          <p:nvPr/>
        </p:nvSpPr>
        <p:spPr>
          <a:xfrm>
            <a:off x="1144956" y="3887589"/>
            <a:ext cx="10385264" cy="238224"/>
          </a:xfrm>
          <a:prstGeom prst="rect">
            <a:avLst/>
          </a:prstGeom>
          <a:noFill/>
          <a:ln/>
        </p:spPr>
        <p:txBody>
          <a:bodyPr wrap="none" lIns="0" tIns="0" rIns="0" bIns="0" rtlCol="0" anchor="t"/>
          <a:lstStyle/>
          <a:p>
            <a:pPr marL="0" indent="0" algn="l">
              <a:lnSpc>
                <a:spcPct val="104000"/>
              </a:lnSpc>
              <a:buNone/>
            </a:pPr>
            <a:r>
              <a:rPr lang="en-US" sz="1500" b="1" dirty="0">
                <a:solidFill>
                  <a:srgbClr val="C2C4B5"/>
                </a:solidFill>
                <a:latin typeface="Outfit Bold" pitchFamily="34" charset="0"/>
                <a:ea typeface="Outfit Bold" pitchFamily="34" charset="-122"/>
                <a:cs typeface="Outfit Bold" pitchFamily="34" charset="-120"/>
              </a:rPr>
              <a:t>Creates supporting documents while events are still happening and memories are fresh</a:t>
            </a:r>
            <a:endParaRPr lang="en-US" sz="1500" dirty="0"/>
          </a:p>
        </p:txBody>
      </p:sp>
      <p:sp>
        <p:nvSpPr>
          <p:cNvPr id="12" name="Shape 10"/>
          <p:cNvSpPr/>
          <p:nvPr/>
        </p:nvSpPr>
        <p:spPr>
          <a:xfrm>
            <a:off x="661475" y="4459288"/>
            <a:ext cx="342991" cy="342999"/>
          </a:xfrm>
          <a:prstGeom prst="roundRect">
            <a:avLst>
              <a:gd name="adj" fmla="val 6668"/>
            </a:avLst>
          </a:prstGeom>
          <a:solidFill>
            <a:srgbClr val="3B3C3E"/>
          </a:solidFill>
          <a:ln/>
        </p:spPr>
        <p:txBody>
          <a:bodyPr/>
          <a:lstStyle/>
          <a:p>
            <a:endParaRPr lang="en-MY"/>
          </a:p>
        </p:txBody>
      </p:sp>
      <p:sp>
        <p:nvSpPr>
          <p:cNvPr id="13" name="Text 11"/>
          <p:cNvSpPr/>
          <p:nvPr/>
        </p:nvSpPr>
        <p:spPr>
          <a:xfrm>
            <a:off x="1144956" y="4511675"/>
            <a:ext cx="10385264" cy="238224"/>
          </a:xfrm>
          <a:prstGeom prst="rect">
            <a:avLst/>
          </a:prstGeom>
          <a:noFill/>
          <a:ln/>
        </p:spPr>
        <p:txBody>
          <a:bodyPr wrap="none" lIns="0" tIns="0" rIns="0" bIns="0" rtlCol="0" anchor="t"/>
          <a:lstStyle/>
          <a:p>
            <a:pPr marL="0" indent="0" algn="l">
              <a:lnSpc>
                <a:spcPct val="104000"/>
              </a:lnSpc>
              <a:buNone/>
            </a:pPr>
            <a:r>
              <a:rPr lang="en-US" sz="1500" b="1" dirty="0">
                <a:solidFill>
                  <a:srgbClr val="C2C4B5"/>
                </a:solidFill>
                <a:latin typeface="Outfit Bold" pitchFamily="34" charset="0"/>
                <a:ea typeface="Outfit Bold" pitchFamily="34" charset="-122"/>
                <a:cs typeface="Outfit Bold" pitchFamily="34" charset="-120"/>
              </a:rPr>
              <a:t>Flags unanswered correspondence before it becomes evidence of employer default</a:t>
            </a:r>
            <a:endParaRPr lang="en-US" sz="1500" dirty="0"/>
          </a:p>
        </p:txBody>
      </p:sp>
      <p:sp>
        <p:nvSpPr>
          <p:cNvPr id="14" name="Shape 12"/>
          <p:cNvSpPr/>
          <p:nvPr/>
        </p:nvSpPr>
        <p:spPr>
          <a:xfrm>
            <a:off x="661475" y="5083373"/>
            <a:ext cx="342991" cy="342999"/>
          </a:xfrm>
          <a:prstGeom prst="roundRect">
            <a:avLst>
              <a:gd name="adj" fmla="val 6668"/>
            </a:avLst>
          </a:prstGeom>
          <a:solidFill>
            <a:srgbClr val="3B3C3E"/>
          </a:solidFill>
          <a:ln/>
        </p:spPr>
        <p:txBody>
          <a:bodyPr/>
          <a:lstStyle/>
          <a:p>
            <a:endParaRPr lang="en-MY"/>
          </a:p>
        </p:txBody>
      </p:sp>
      <p:sp>
        <p:nvSpPr>
          <p:cNvPr id="15" name="Text 13"/>
          <p:cNvSpPr/>
          <p:nvPr/>
        </p:nvSpPr>
        <p:spPr>
          <a:xfrm>
            <a:off x="1144956" y="5135761"/>
            <a:ext cx="10385264" cy="238224"/>
          </a:xfrm>
          <a:prstGeom prst="rect">
            <a:avLst/>
          </a:prstGeom>
          <a:noFill/>
          <a:ln/>
        </p:spPr>
        <p:txBody>
          <a:bodyPr wrap="none" lIns="0" tIns="0" rIns="0" bIns="0" rtlCol="0" anchor="t"/>
          <a:lstStyle/>
          <a:p>
            <a:pPr marL="0" indent="0" algn="l">
              <a:lnSpc>
                <a:spcPct val="104000"/>
              </a:lnSpc>
              <a:buNone/>
            </a:pPr>
            <a:r>
              <a:rPr lang="en-US" sz="1500" b="1" dirty="0">
                <a:solidFill>
                  <a:srgbClr val="C2C4B5"/>
                </a:solidFill>
                <a:latin typeface="Outfit Bold" pitchFamily="34" charset="0"/>
                <a:ea typeface="Outfit Bold" pitchFamily="34" charset="-122"/>
                <a:cs typeface="Outfit Bold" pitchFamily="34" charset="-120"/>
              </a:rPr>
              <a:t>Tracks payment and extension-of-time matters through to resolution</a:t>
            </a:r>
            <a:endParaRPr lang="en-US" sz="1500" dirty="0"/>
          </a:p>
        </p:txBody>
      </p:sp>
      <p:sp>
        <p:nvSpPr>
          <p:cNvPr id="16" name="Shape 14"/>
          <p:cNvSpPr/>
          <p:nvPr/>
        </p:nvSpPr>
        <p:spPr>
          <a:xfrm>
            <a:off x="661475" y="5584428"/>
            <a:ext cx="10868745" cy="812105"/>
          </a:xfrm>
          <a:prstGeom prst="roundRect">
            <a:avLst>
              <a:gd name="adj" fmla="val 2816"/>
            </a:avLst>
          </a:prstGeom>
          <a:solidFill>
            <a:srgbClr val="474A35"/>
          </a:solidFill>
          <a:ln/>
        </p:spPr>
        <p:txBody>
          <a:bodyPr/>
          <a:lstStyle/>
          <a:p>
            <a:endParaRPr lang="en-MY"/>
          </a:p>
        </p:txBody>
      </p:sp>
      <p:pic>
        <p:nvPicPr>
          <p:cNvPr id="17" name="Image 0" descr="preencoded.png"/>
          <p:cNvPicPr>
            <a:picLocks noChangeAspect="1"/>
          </p:cNvPicPr>
          <p:nvPr/>
        </p:nvPicPr>
        <p:blipFill>
          <a:blip r:embed="rId3"/>
          <a:stretch>
            <a:fillRect/>
          </a:stretch>
        </p:blipFill>
        <p:spPr>
          <a:xfrm>
            <a:off x="813871" y="5782072"/>
            <a:ext cx="190495" cy="152400"/>
          </a:xfrm>
          <a:prstGeom prst="rect">
            <a:avLst/>
          </a:prstGeom>
        </p:spPr>
      </p:pic>
      <p:sp>
        <p:nvSpPr>
          <p:cNvPr id="18" name="Text 15"/>
          <p:cNvSpPr/>
          <p:nvPr/>
        </p:nvSpPr>
        <p:spPr>
          <a:xfrm>
            <a:off x="1156762" y="5763022"/>
            <a:ext cx="10221061" cy="468908"/>
          </a:xfrm>
          <a:prstGeom prst="rect">
            <a:avLst/>
          </a:prstGeom>
          <a:noFill/>
          <a:ln/>
        </p:spPr>
        <p:txBody>
          <a:bodyPr wrap="square" lIns="0" tIns="0" rIns="0" bIns="0" rtlCol="0" anchor="t">
            <a:normAutofit/>
          </a:bodyPr>
          <a:lstStyle/>
          <a:p>
            <a:pPr marL="0" indent="0" algn="l">
              <a:lnSpc>
                <a:spcPct val="128000"/>
              </a:lnSpc>
              <a:buNone/>
            </a:pPr>
            <a:r>
              <a:rPr lang="en-US" sz="1200" b="1" dirty="0">
                <a:solidFill>
                  <a:srgbClr val="FFFFFF"/>
                </a:solidFill>
                <a:latin typeface="Bitter Bold" pitchFamily="34" charset="0"/>
                <a:ea typeface="Bitter Bold" pitchFamily="34" charset="-122"/>
                <a:cs typeface="Bitter Bold" pitchFamily="34" charset="-120"/>
              </a:rPr>
              <a:t>The purpose is not to produce more paperwork. The purpose is to prevent the contractor from losing money because the correct notice, record or contractual action was not taken at the correct time.</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661475" y="454819"/>
            <a:ext cx="10868745" cy="403820"/>
          </a:xfrm>
          <a:prstGeom prst="rect">
            <a:avLst/>
          </a:prstGeom>
          <a:noFill/>
          <a:ln/>
        </p:spPr>
        <p:txBody>
          <a:bodyPr wrap="none" lIns="0" tIns="0" rIns="0" bIns="0" rtlCol="0" anchor="t"/>
          <a:lstStyle/>
          <a:p>
            <a:pPr marL="0" indent="0" algn="l">
              <a:lnSpc>
                <a:spcPct val="104000"/>
              </a:lnSpc>
              <a:buNone/>
            </a:pPr>
            <a:r>
              <a:rPr lang="en-US" sz="2500" b="1" dirty="0">
                <a:solidFill>
                  <a:srgbClr val="E1E5CD"/>
                </a:solidFill>
                <a:latin typeface="Outfit Bold" pitchFamily="34" charset="0"/>
                <a:ea typeface="Outfit Bold" pitchFamily="34" charset="-122"/>
                <a:cs typeface="Outfit Bold" pitchFamily="34" charset="-120"/>
              </a:rPr>
              <a:t>How Total Dispute Control Works: Three Operating Phases</a:t>
            </a:r>
            <a:endParaRPr lang="en-US" sz="2500" dirty="0"/>
          </a:p>
        </p:txBody>
      </p:sp>
      <p:pic>
        <p:nvPicPr>
          <p:cNvPr id="3" name="Image 0" descr="preencoded.png"/>
          <p:cNvPicPr>
            <a:picLocks noChangeAspect="1"/>
          </p:cNvPicPr>
          <p:nvPr/>
        </p:nvPicPr>
        <p:blipFill>
          <a:blip r:embed="rId3"/>
          <a:stretch>
            <a:fillRect/>
          </a:stretch>
        </p:blipFill>
        <p:spPr>
          <a:xfrm>
            <a:off x="661475" y="1060450"/>
            <a:ext cx="10868745" cy="4771231"/>
          </a:xfrm>
          <a:prstGeom prst="rect">
            <a:avLst/>
          </a:prstGeom>
        </p:spPr>
      </p:pic>
      <p:sp>
        <p:nvSpPr>
          <p:cNvPr id="4" name="Text 1"/>
          <p:cNvSpPr/>
          <p:nvPr/>
        </p:nvSpPr>
        <p:spPr>
          <a:xfrm>
            <a:off x="2505207" y="4216486"/>
            <a:ext cx="1905200" cy="588847"/>
          </a:xfrm>
          <a:prstGeom prst="rect">
            <a:avLst/>
          </a:prstGeom>
          <a:noFill/>
          <a:ln/>
        </p:spPr>
        <p:txBody>
          <a:bodyPr wrap="square" lIns="0" tIns="0" rIns="0" bIns="0" rtlCol="0" anchor="t">
            <a:normAutofit/>
          </a:bodyPr>
          <a:lstStyle/>
          <a:p>
            <a:pPr marL="0" indent="0" algn="ctr">
              <a:lnSpc>
                <a:spcPct val="104000"/>
              </a:lnSpc>
              <a:buNone/>
            </a:pPr>
            <a:r>
              <a:rPr lang="en-US" sz="1850" b="1" dirty="0">
                <a:solidFill>
                  <a:srgbClr val="E1E5CD"/>
                </a:solidFill>
                <a:latin typeface="Outfit Bold" pitchFamily="34" charset="0"/>
                <a:ea typeface="Outfit Bold" pitchFamily="34" charset="-122"/>
                <a:cs typeface="Outfit Bold" pitchFamily="34" charset="-120"/>
              </a:rPr>
              <a:t>Establish Position</a:t>
            </a:r>
            <a:endParaRPr lang="en-US" sz="1850" dirty="0"/>
          </a:p>
        </p:txBody>
      </p:sp>
      <p:sp>
        <p:nvSpPr>
          <p:cNvPr id="5" name="Text 2"/>
          <p:cNvSpPr/>
          <p:nvPr/>
        </p:nvSpPr>
        <p:spPr>
          <a:xfrm>
            <a:off x="2505207" y="4889080"/>
            <a:ext cx="1905200" cy="419390"/>
          </a:xfrm>
          <a:prstGeom prst="rect">
            <a:avLst/>
          </a:prstGeom>
          <a:noFill/>
          <a:ln/>
        </p:spPr>
        <p:txBody>
          <a:bodyPr wrap="square" lIns="0" tIns="0" rIns="0" bIns="0" rtlCol="0" anchor="t">
            <a:normAutofit/>
          </a:bodyPr>
          <a:lstStyle/>
          <a:p>
            <a:pPr marL="0" indent="0" algn="ctr">
              <a:lnSpc>
                <a:spcPct val="93000"/>
              </a:lnSpc>
              <a:buNone/>
            </a:pPr>
            <a:r>
              <a:rPr lang="en-US" sz="1450" dirty="0">
                <a:solidFill>
                  <a:srgbClr val="C2C4B5"/>
                </a:solidFill>
                <a:latin typeface="Bitter" pitchFamily="34" charset="0"/>
                <a:ea typeface="Bitter" pitchFamily="34" charset="-122"/>
                <a:cs typeface="Bitter" pitchFamily="34" charset="-120"/>
              </a:rPr>
              <a:t>Assess contract and project status</a:t>
            </a:r>
            <a:endParaRPr lang="en-US" sz="1450" dirty="0"/>
          </a:p>
        </p:txBody>
      </p:sp>
      <p:sp>
        <p:nvSpPr>
          <p:cNvPr id="6" name="Text 3"/>
          <p:cNvSpPr/>
          <p:nvPr/>
        </p:nvSpPr>
        <p:spPr>
          <a:xfrm>
            <a:off x="7854423" y="4437631"/>
            <a:ext cx="1905200" cy="294424"/>
          </a:xfrm>
          <a:prstGeom prst="rect">
            <a:avLst/>
          </a:prstGeom>
          <a:noFill/>
          <a:ln/>
        </p:spPr>
        <p:txBody>
          <a:bodyPr wrap="none" lIns="0" tIns="0" rIns="0" bIns="0" rtlCol="0" anchor="t"/>
          <a:lstStyle/>
          <a:p>
            <a:pPr marL="0" indent="0" algn="ctr">
              <a:lnSpc>
                <a:spcPct val="104000"/>
              </a:lnSpc>
              <a:buNone/>
            </a:pPr>
            <a:r>
              <a:rPr lang="en-US" sz="1850" b="1" dirty="0">
                <a:solidFill>
                  <a:srgbClr val="E1E5CD"/>
                </a:solidFill>
                <a:latin typeface="Outfit Bold" pitchFamily="34" charset="0"/>
                <a:ea typeface="Outfit Bold" pitchFamily="34" charset="-122"/>
                <a:cs typeface="Outfit Bold" pitchFamily="34" charset="-120"/>
              </a:rPr>
              <a:t>Maintain Control</a:t>
            </a:r>
            <a:endParaRPr lang="en-US" sz="1850" dirty="0"/>
          </a:p>
        </p:txBody>
      </p:sp>
      <p:sp>
        <p:nvSpPr>
          <p:cNvPr id="7" name="Text 4"/>
          <p:cNvSpPr/>
          <p:nvPr/>
        </p:nvSpPr>
        <p:spPr>
          <a:xfrm>
            <a:off x="7854423" y="4815801"/>
            <a:ext cx="1905200" cy="419390"/>
          </a:xfrm>
          <a:prstGeom prst="rect">
            <a:avLst/>
          </a:prstGeom>
          <a:noFill/>
          <a:ln/>
        </p:spPr>
        <p:txBody>
          <a:bodyPr wrap="square" lIns="0" tIns="0" rIns="0" bIns="0" rtlCol="0" anchor="t">
            <a:normAutofit/>
          </a:bodyPr>
          <a:lstStyle/>
          <a:p>
            <a:pPr marL="0" indent="0" algn="ctr">
              <a:lnSpc>
                <a:spcPct val="93000"/>
              </a:lnSpc>
              <a:buNone/>
            </a:pPr>
            <a:r>
              <a:rPr lang="en-US" sz="1450" dirty="0">
                <a:solidFill>
                  <a:srgbClr val="C2C4B5"/>
                </a:solidFill>
                <a:latin typeface="Bitter" pitchFamily="34" charset="0"/>
                <a:ea typeface="Bitter" pitchFamily="34" charset="-122"/>
                <a:cs typeface="Bitter" pitchFamily="34" charset="-120"/>
              </a:rPr>
              <a:t>Fortnightly reviews and action tracking</a:t>
            </a:r>
            <a:endParaRPr lang="en-US" sz="1450" dirty="0"/>
          </a:p>
        </p:txBody>
      </p:sp>
      <p:sp>
        <p:nvSpPr>
          <p:cNvPr id="8" name="Text 5"/>
          <p:cNvSpPr/>
          <p:nvPr/>
        </p:nvSpPr>
        <p:spPr>
          <a:xfrm>
            <a:off x="5195516" y="1560785"/>
            <a:ext cx="1905200" cy="588847"/>
          </a:xfrm>
          <a:prstGeom prst="rect">
            <a:avLst/>
          </a:prstGeom>
          <a:noFill/>
          <a:ln/>
        </p:spPr>
        <p:txBody>
          <a:bodyPr wrap="square" lIns="0" tIns="0" rIns="0" bIns="0" rtlCol="0" anchor="t">
            <a:normAutofit/>
          </a:bodyPr>
          <a:lstStyle/>
          <a:p>
            <a:pPr marL="0" indent="0" algn="ctr">
              <a:lnSpc>
                <a:spcPct val="104000"/>
              </a:lnSpc>
              <a:buNone/>
            </a:pPr>
            <a:r>
              <a:rPr lang="en-US" sz="1850" b="1" dirty="0">
                <a:solidFill>
                  <a:srgbClr val="E1E5CD"/>
                </a:solidFill>
                <a:latin typeface="Outfit Bold" pitchFamily="34" charset="0"/>
                <a:ea typeface="Outfit Bold" pitchFamily="34" charset="-122"/>
                <a:cs typeface="Outfit Bold" pitchFamily="34" charset="-120"/>
              </a:rPr>
              <a:t>Put Controls in Place</a:t>
            </a:r>
            <a:endParaRPr lang="en-US" sz="1850" dirty="0"/>
          </a:p>
        </p:txBody>
      </p:sp>
      <p:sp>
        <p:nvSpPr>
          <p:cNvPr id="9" name="Text 6"/>
          <p:cNvSpPr/>
          <p:nvPr/>
        </p:nvSpPr>
        <p:spPr>
          <a:xfrm>
            <a:off x="5195516" y="2233379"/>
            <a:ext cx="1905200" cy="629085"/>
          </a:xfrm>
          <a:prstGeom prst="rect">
            <a:avLst/>
          </a:prstGeom>
          <a:noFill/>
          <a:ln/>
        </p:spPr>
        <p:txBody>
          <a:bodyPr wrap="square" lIns="0" tIns="0" rIns="0" bIns="0" rtlCol="0" anchor="t">
            <a:normAutofit/>
          </a:bodyPr>
          <a:lstStyle/>
          <a:p>
            <a:pPr marL="0" indent="0" algn="ctr">
              <a:lnSpc>
                <a:spcPct val="93000"/>
              </a:lnSpc>
              <a:buNone/>
            </a:pPr>
            <a:r>
              <a:rPr lang="en-US" sz="1450" dirty="0">
                <a:solidFill>
                  <a:srgbClr val="C2C4B5"/>
                </a:solidFill>
                <a:latin typeface="Bitter" pitchFamily="34" charset="0"/>
                <a:ea typeface="Bitter" pitchFamily="34" charset="-122"/>
                <a:cs typeface="Bitter" pitchFamily="34" charset="-120"/>
              </a:rPr>
              <a:t>Deploy working documents and systems</a:t>
            </a:r>
            <a:endParaRPr lang="en-US" sz="1450" dirty="0"/>
          </a:p>
        </p:txBody>
      </p:sp>
      <p:sp>
        <p:nvSpPr>
          <p:cNvPr id="10" name="Text 7"/>
          <p:cNvSpPr/>
          <p:nvPr/>
        </p:nvSpPr>
        <p:spPr>
          <a:xfrm>
            <a:off x="661475" y="5945188"/>
            <a:ext cx="10868745" cy="460177"/>
          </a:xfrm>
          <a:prstGeom prst="rect">
            <a:avLst/>
          </a:prstGeom>
          <a:noFill/>
          <a:ln/>
        </p:spPr>
        <p:txBody>
          <a:bodyPr wrap="square" lIns="0" tIns="0" rIns="0" bIns="0" rtlCol="0" anchor="t">
            <a:normAutofit/>
          </a:bodyPr>
          <a:lstStyle/>
          <a:p>
            <a:pPr marL="0" indent="0" algn="l">
              <a:lnSpc>
                <a:spcPct val="119000"/>
              </a:lnSpc>
              <a:buNone/>
            </a:pPr>
            <a:r>
              <a:rPr lang="en-US" sz="1250" b="1" dirty="0">
                <a:solidFill>
                  <a:srgbClr val="C2C4B5"/>
                </a:solidFill>
                <a:latin typeface="Bitter Bold" pitchFamily="34" charset="0"/>
                <a:ea typeface="Bitter Bold" pitchFamily="34" charset="-122"/>
                <a:cs typeface="Bitter Bold" pitchFamily="34" charset="-120"/>
              </a:rPr>
              <a:t>Each phase builds on the last. Control is established at the outset, reinforced through working documents, and maintained through a disciplined review-and-action cycle that operates for the duration of the project.</a:t>
            </a:r>
            <a:endParaRPr lang="en-US" sz="12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661475" y="1550988"/>
            <a:ext cx="10868745" cy="516731"/>
          </a:xfrm>
          <a:prstGeom prst="rect">
            <a:avLst/>
          </a:prstGeom>
          <a:noFill/>
          <a:ln/>
        </p:spPr>
        <p:txBody>
          <a:bodyPr wrap="none" lIns="0" tIns="0" rIns="0" bIns="0" rtlCol="0" anchor="t"/>
          <a:lstStyle/>
          <a:p>
            <a:pPr marL="0" indent="0" algn="l">
              <a:lnSpc>
                <a:spcPct val="104000"/>
              </a:lnSpc>
              <a:buNone/>
            </a:pPr>
            <a:r>
              <a:rPr lang="en-US" sz="3250" b="1" dirty="0">
                <a:solidFill>
                  <a:srgbClr val="E1E5CD"/>
                </a:solidFill>
                <a:latin typeface="Outfit Bold" pitchFamily="34" charset="0"/>
                <a:ea typeface="Outfit Bold" pitchFamily="34" charset="-122"/>
                <a:cs typeface="Outfit Bold" pitchFamily="34" charset="-120"/>
              </a:rPr>
              <a:t>Phase One: Establishing the Project's True Position</a:t>
            </a:r>
            <a:endParaRPr lang="en-US" sz="3250" dirty="0"/>
          </a:p>
        </p:txBody>
      </p:sp>
      <p:sp>
        <p:nvSpPr>
          <p:cNvPr id="3" name="Text 1"/>
          <p:cNvSpPr/>
          <p:nvPr/>
        </p:nvSpPr>
        <p:spPr>
          <a:xfrm>
            <a:off x="661475" y="2398415"/>
            <a:ext cx="10868745" cy="661591"/>
          </a:xfrm>
          <a:prstGeom prst="rect">
            <a:avLst/>
          </a:prstGeom>
          <a:noFill/>
          <a:ln/>
        </p:spPr>
        <p:txBody>
          <a:bodyPr wrap="square" lIns="0" tIns="0" rIns="0" bIns="0" rtlCol="0" anchor="t">
            <a:normAutofit/>
          </a:bodyPr>
          <a:lstStyle/>
          <a:p>
            <a:pPr marL="0" indent="0" algn="l">
              <a:lnSpc>
                <a:spcPct val="133000"/>
              </a:lnSpc>
              <a:buNone/>
            </a:pPr>
            <a:r>
              <a:rPr lang="en-US" sz="1600" b="1" dirty="0">
                <a:solidFill>
                  <a:srgbClr val="C2C4B5"/>
                </a:solidFill>
                <a:latin typeface="Bitter Bold" pitchFamily="34" charset="0"/>
                <a:ea typeface="Bitter Bold" pitchFamily="34" charset="-122"/>
                <a:cs typeface="Bitter Bold" pitchFamily="34" charset="-120"/>
              </a:rPr>
              <a:t>Before any control system can operate, the actual state of the project must be understood — not the state that the project team assumes or hopes it is in.</a:t>
            </a:r>
            <a:endParaRPr lang="en-US" sz="1600" dirty="0"/>
          </a:p>
        </p:txBody>
      </p:sp>
      <p:sp>
        <p:nvSpPr>
          <p:cNvPr id="4" name="Shape 2"/>
          <p:cNvSpPr/>
          <p:nvPr/>
        </p:nvSpPr>
        <p:spPr>
          <a:xfrm>
            <a:off x="542415" y="3246041"/>
            <a:ext cx="5470785" cy="2060972"/>
          </a:xfrm>
          <a:prstGeom prst="roundRect">
            <a:avLst>
              <a:gd name="adj" fmla="val 1204"/>
            </a:avLst>
          </a:prstGeom>
          <a:solidFill>
            <a:srgbClr val="9FA582"/>
          </a:solidFill>
          <a:ln/>
        </p:spPr>
        <p:txBody>
          <a:bodyPr/>
          <a:lstStyle/>
          <a:p>
            <a:endParaRPr lang="en-MY"/>
          </a:p>
        </p:txBody>
      </p:sp>
      <p:sp>
        <p:nvSpPr>
          <p:cNvPr id="5" name="Text 3"/>
          <p:cNvSpPr/>
          <p:nvPr/>
        </p:nvSpPr>
        <p:spPr>
          <a:xfrm>
            <a:off x="707710" y="3411339"/>
            <a:ext cx="5140196" cy="258465"/>
          </a:xfrm>
          <a:prstGeom prst="rect">
            <a:avLst/>
          </a:prstGeom>
          <a:noFill/>
          <a:ln/>
        </p:spPr>
        <p:txBody>
          <a:bodyPr wrap="none" lIns="0" tIns="0" rIns="0" bIns="0" rtlCol="0" anchor="t"/>
          <a:lstStyle/>
          <a:p>
            <a:pPr marL="0" indent="0" algn="l">
              <a:lnSpc>
                <a:spcPct val="104000"/>
              </a:lnSpc>
              <a:buNone/>
            </a:pPr>
            <a:r>
              <a:rPr lang="en-US" sz="1600" b="1" dirty="0">
                <a:solidFill>
                  <a:srgbClr val="000000"/>
                </a:solidFill>
                <a:latin typeface="Outfit Bold" pitchFamily="34" charset="0"/>
                <a:ea typeface="Outfit Bold" pitchFamily="34" charset="-122"/>
                <a:cs typeface="Outfit Bold" pitchFamily="34" charset="-120"/>
              </a:rPr>
              <a:t>New Projects</a:t>
            </a:r>
            <a:endParaRPr lang="en-US" sz="1600" dirty="0"/>
          </a:p>
        </p:txBody>
      </p:sp>
      <p:sp>
        <p:nvSpPr>
          <p:cNvPr id="6" name="Text 4"/>
          <p:cNvSpPr/>
          <p:nvPr/>
        </p:nvSpPr>
        <p:spPr>
          <a:xfrm>
            <a:off x="707710" y="3835102"/>
            <a:ext cx="5140196" cy="1058466"/>
          </a:xfrm>
          <a:prstGeom prst="rect">
            <a:avLst/>
          </a:prstGeom>
          <a:noFill/>
          <a:ln/>
        </p:spPr>
        <p:txBody>
          <a:bodyPr wrap="square" lIns="0" tIns="0" rIns="0" bIns="0" rtlCol="0" anchor="t">
            <a:normAutofit/>
          </a:bodyPr>
          <a:lstStyle/>
          <a:p>
            <a:pPr marL="0" indent="0" algn="l">
              <a:lnSpc>
                <a:spcPct val="133000"/>
              </a:lnSpc>
              <a:buNone/>
            </a:pPr>
            <a:r>
              <a:rPr lang="en-US" sz="1300" b="1" dirty="0">
                <a:solidFill>
                  <a:srgbClr val="000000"/>
                </a:solidFill>
                <a:latin typeface="Bitter Bold" pitchFamily="34" charset="0"/>
                <a:ea typeface="Bitter Bold" pitchFamily="34" charset="-122"/>
                <a:cs typeface="Bitter Bold" pitchFamily="34" charset="-120"/>
              </a:rPr>
              <a:t>For a newly awarded project, the important contract requirements are translated into practical actions for the project team. The team learns what must be done, who must do it and what may be lost if it is not done correctly.</a:t>
            </a:r>
            <a:endParaRPr lang="en-US" sz="1300" dirty="0"/>
          </a:p>
        </p:txBody>
      </p:sp>
      <p:sp>
        <p:nvSpPr>
          <p:cNvPr id="7" name="Text 5"/>
          <p:cNvSpPr/>
          <p:nvPr/>
        </p:nvSpPr>
        <p:spPr>
          <a:xfrm>
            <a:off x="6303904" y="3411339"/>
            <a:ext cx="5232666" cy="258465"/>
          </a:xfrm>
          <a:prstGeom prst="rect">
            <a:avLst/>
          </a:prstGeom>
          <a:noFill/>
          <a:ln/>
        </p:spPr>
        <p:txBody>
          <a:bodyPr wrap="none" lIns="0" tIns="0" rIns="0" bIns="0" rtlCol="0" anchor="t"/>
          <a:lstStyle/>
          <a:p>
            <a:pPr marL="0" indent="0" algn="l">
              <a:lnSpc>
                <a:spcPct val="104000"/>
              </a:lnSpc>
              <a:buNone/>
            </a:pPr>
            <a:r>
              <a:rPr lang="en-US" sz="1600" b="1" dirty="0">
                <a:solidFill>
                  <a:srgbClr val="E1E5CD"/>
                </a:solidFill>
                <a:latin typeface="Outfit Bold" pitchFamily="34" charset="0"/>
                <a:ea typeface="Outfit Bold" pitchFamily="34" charset="-122"/>
                <a:cs typeface="Outfit Bold" pitchFamily="34" charset="-120"/>
              </a:rPr>
              <a:t>Projects Already Under Construction</a:t>
            </a:r>
            <a:endParaRPr lang="en-US" sz="1600" dirty="0"/>
          </a:p>
        </p:txBody>
      </p:sp>
      <p:sp>
        <p:nvSpPr>
          <p:cNvPr id="8" name="Text 6"/>
          <p:cNvSpPr/>
          <p:nvPr/>
        </p:nvSpPr>
        <p:spPr>
          <a:xfrm>
            <a:off x="6303904" y="3835102"/>
            <a:ext cx="5232666" cy="1323082"/>
          </a:xfrm>
          <a:prstGeom prst="rect">
            <a:avLst/>
          </a:prstGeom>
          <a:noFill/>
          <a:ln/>
        </p:spPr>
        <p:txBody>
          <a:bodyPr wrap="square" lIns="0" tIns="0" rIns="0" bIns="0" rtlCol="0" anchor="t">
            <a:normAutofit/>
          </a:bodyPr>
          <a:lstStyle/>
          <a:p>
            <a:pPr marL="0" indent="0" algn="l">
              <a:lnSpc>
                <a:spcPct val="133000"/>
              </a:lnSpc>
              <a:buNone/>
            </a:pPr>
            <a:r>
              <a:rPr lang="en-US" sz="1300" b="1" dirty="0">
                <a:solidFill>
                  <a:srgbClr val="C2C4B5"/>
                </a:solidFill>
                <a:latin typeface="Bitter Bold" pitchFamily="34" charset="0"/>
                <a:ea typeface="Bitter Bold" pitchFamily="34" charset="-122"/>
                <a:cs typeface="Bitter Bold" pitchFamily="34" charset="-120"/>
              </a:rPr>
              <a:t>We examine what has happened from the date of award. We identify missed notices, unrecorded instructions, outstanding variations, document gaps, payment problems and claims requiring immediate attention. This tells us where the project actually stands today.</a:t>
            </a:r>
            <a:endParaRPr lang="en-US" sz="1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661475" y="465435"/>
            <a:ext cx="10868745" cy="508695"/>
          </a:xfrm>
          <a:prstGeom prst="rect">
            <a:avLst/>
          </a:prstGeom>
          <a:noFill/>
          <a:ln/>
        </p:spPr>
        <p:txBody>
          <a:bodyPr wrap="none" lIns="0" tIns="0" rIns="0" bIns="0" rtlCol="0" anchor="t"/>
          <a:lstStyle/>
          <a:p>
            <a:pPr marL="0" indent="0" algn="l">
              <a:lnSpc>
                <a:spcPct val="104000"/>
              </a:lnSpc>
              <a:buNone/>
            </a:pPr>
            <a:r>
              <a:rPr lang="en-US" sz="3200" b="1" dirty="0">
                <a:solidFill>
                  <a:srgbClr val="E1E5CD"/>
                </a:solidFill>
                <a:latin typeface="Outfit Bold" pitchFamily="34" charset="0"/>
                <a:ea typeface="Outfit Bold" pitchFamily="34" charset="-122"/>
                <a:cs typeface="Outfit Bold" pitchFamily="34" charset="-120"/>
              </a:rPr>
              <a:t>Phase Two: The Control Documents</a:t>
            </a:r>
            <a:endParaRPr lang="en-US" sz="3200" dirty="0"/>
          </a:p>
        </p:txBody>
      </p:sp>
      <p:sp>
        <p:nvSpPr>
          <p:cNvPr id="3" name="Text 1"/>
          <p:cNvSpPr/>
          <p:nvPr/>
        </p:nvSpPr>
        <p:spPr>
          <a:xfrm>
            <a:off x="661475" y="1294606"/>
            <a:ext cx="10868745" cy="645914"/>
          </a:xfrm>
          <a:prstGeom prst="rect">
            <a:avLst/>
          </a:prstGeom>
          <a:noFill/>
          <a:ln/>
        </p:spPr>
        <p:txBody>
          <a:bodyPr wrap="square" lIns="0" tIns="0" rIns="0" bIns="0" rtlCol="0" anchor="t">
            <a:normAutofit/>
          </a:bodyPr>
          <a:lstStyle/>
          <a:p>
            <a:pPr marL="0" indent="0" algn="l">
              <a:lnSpc>
                <a:spcPct val="132000"/>
              </a:lnSpc>
              <a:buNone/>
            </a:pPr>
            <a:r>
              <a:rPr lang="en-US" sz="1600" b="1" dirty="0">
                <a:solidFill>
                  <a:srgbClr val="C2C4B5"/>
                </a:solidFill>
                <a:latin typeface="Bitter Bold" pitchFamily="34" charset="0"/>
                <a:ea typeface="Bitter Bold" pitchFamily="34" charset="-122"/>
                <a:cs typeface="Bitter Bold" pitchFamily="34" charset="-120"/>
              </a:rPr>
              <a:t>Depending on the selected service level, the project is equipped with a suite of working documents maintained throughout construction — not prepared once and filed away.</a:t>
            </a:r>
            <a:endParaRPr lang="en-US" sz="16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2120801"/>
            <a:ext cx="5354206" cy="1230908"/>
          </a:xfrm>
          <a:prstGeom prst="rect">
            <a:avLst/>
          </a:prstGeom>
        </p:spPr>
      </p:pic>
      <p:sp>
        <p:nvSpPr>
          <p:cNvPr id="5" name="Text 2"/>
          <p:cNvSpPr/>
          <p:nvPr/>
        </p:nvSpPr>
        <p:spPr>
          <a:xfrm>
            <a:off x="919437" y="2302570"/>
            <a:ext cx="4914479" cy="254298"/>
          </a:xfrm>
          <a:prstGeom prst="rect">
            <a:avLst/>
          </a:prstGeom>
          <a:noFill/>
          <a:ln/>
        </p:spPr>
        <p:txBody>
          <a:bodyPr wrap="none" lIns="0" tIns="0" rIns="0" bIns="0" rtlCol="0" anchor="t"/>
          <a:lstStyle/>
          <a:p>
            <a:pPr marL="0" indent="0" algn="l">
              <a:lnSpc>
                <a:spcPct val="104000"/>
              </a:lnSpc>
              <a:buNone/>
            </a:pPr>
            <a:r>
              <a:rPr lang="en-US" sz="1600" b="1" dirty="0">
                <a:solidFill>
                  <a:srgbClr val="C2C4B5"/>
                </a:solidFill>
                <a:latin typeface="Outfit Bold" pitchFamily="34" charset="0"/>
                <a:ea typeface="Outfit Bold" pitchFamily="34" charset="-122"/>
                <a:cs typeface="Outfit Bold" pitchFamily="34" charset="-120"/>
              </a:rPr>
              <a:t>Contract Readiness Map</a:t>
            </a:r>
            <a:endParaRPr lang="en-US" sz="1600" dirty="0"/>
          </a:p>
        </p:txBody>
      </p:sp>
      <p:sp>
        <p:nvSpPr>
          <p:cNvPr id="6" name="Text 3"/>
          <p:cNvSpPr/>
          <p:nvPr/>
        </p:nvSpPr>
        <p:spPr>
          <a:xfrm>
            <a:off x="919437" y="2653010"/>
            <a:ext cx="4914479" cy="516930"/>
          </a:xfrm>
          <a:prstGeom prst="rect">
            <a:avLst/>
          </a:prstGeom>
          <a:noFill/>
          <a:ln/>
        </p:spPr>
        <p:txBody>
          <a:bodyPr wrap="square" lIns="0" tIns="0" rIns="0" bIns="0" rtlCol="0" anchor="t">
            <a:normAutofit/>
          </a:bodyPr>
          <a:lstStyle/>
          <a:p>
            <a:pPr marL="0" indent="0" algn="l">
              <a:lnSpc>
                <a:spcPct val="132000"/>
              </a:lnSpc>
              <a:buNone/>
            </a:pPr>
            <a:r>
              <a:rPr lang="en-US" sz="1250" b="1" dirty="0">
                <a:solidFill>
                  <a:srgbClr val="C2C4B5"/>
                </a:solidFill>
                <a:latin typeface="Bitter Bold" pitchFamily="34" charset="0"/>
                <a:ea typeface="Bitter Bold" pitchFamily="34" charset="-122"/>
                <a:cs typeface="Bitter Bold" pitchFamily="34" charset="-120"/>
              </a:rPr>
              <a:t>Explains what the team must do, when and by whom — translating contract obligations into operational instructions.</a:t>
            </a:r>
            <a:endParaRPr lang="en-US" sz="125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75915" y="2120801"/>
            <a:ext cx="5354305" cy="1230908"/>
          </a:xfrm>
          <a:prstGeom prst="rect">
            <a:avLst/>
          </a:prstGeom>
        </p:spPr>
      </p:pic>
      <p:sp>
        <p:nvSpPr>
          <p:cNvPr id="8" name="Text 4"/>
          <p:cNvSpPr/>
          <p:nvPr/>
        </p:nvSpPr>
        <p:spPr>
          <a:xfrm>
            <a:off x="6433877" y="2302570"/>
            <a:ext cx="4914579" cy="254298"/>
          </a:xfrm>
          <a:prstGeom prst="rect">
            <a:avLst/>
          </a:prstGeom>
          <a:noFill/>
          <a:ln/>
        </p:spPr>
        <p:txBody>
          <a:bodyPr wrap="none" lIns="0" tIns="0" rIns="0" bIns="0" rtlCol="0" anchor="t"/>
          <a:lstStyle/>
          <a:p>
            <a:pPr marL="0" indent="0" algn="l">
              <a:lnSpc>
                <a:spcPct val="104000"/>
              </a:lnSpc>
              <a:buNone/>
            </a:pPr>
            <a:r>
              <a:rPr lang="en-US" sz="1600" b="1" dirty="0">
                <a:solidFill>
                  <a:srgbClr val="C2C4B5"/>
                </a:solidFill>
                <a:latin typeface="Outfit Bold" pitchFamily="34" charset="0"/>
                <a:ea typeface="Outfit Bold" pitchFamily="34" charset="-122"/>
                <a:cs typeface="Outfit Bold" pitchFamily="34" charset="-120"/>
              </a:rPr>
              <a:t>Notice Control System</a:t>
            </a:r>
            <a:endParaRPr lang="en-US" sz="1600" dirty="0"/>
          </a:p>
        </p:txBody>
      </p:sp>
      <p:sp>
        <p:nvSpPr>
          <p:cNvPr id="9" name="Text 5"/>
          <p:cNvSpPr/>
          <p:nvPr/>
        </p:nvSpPr>
        <p:spPr>
          <a:xfrm>
            <a:off x="6433877" y="2653010"/>
            <a:ext cx="4914579" cy="516930"/>
          </a:xfrm>
          <a:prstGeom prst="rect">
            <a:avLst/>
          </a:prstGeom>
          <a:noFill/>
          <a:ln/>
        </p:spPr>
        <p:txBody>
          <a:bodyPr wrap="square" lIns="0" tIns="0" rIns="0" bIns="0" rtlCol="0" anchor="t">
            <a:normAutofit/>
          </a:bodyPr>
          <a:lstStyle/>
          <a:p>
            <a:pPr marL="0" indent="0" algn="l">
              <a:lnSpc>
                <a:spcPct val="132000"/>
              </a:lnSpc>
              <a:buNone/>
            </a:pPr>
            <a:r>
              <a:rPr lang="en-US" sz="1250" b="1" dirty="0">
                <a:solidFill>
                  <a:srgbClr val="C2C4B5"/>
                </a:solidFill>
                <a:latin typeface="Bitter Bold" pitchFamily="34" charset="0"/>
                <a:ea typeface="Bitter Bold" pitchFamily="34" charset="-122"/>
                <a:cs typeface="Bitter Bold" pitchFamily="34" charset="-120"/>
              </a:rPr>
              <a:t>Records every important notice, response deadline and contractual trigger point throughout the project.</a:t>
            </a:r>
            <a:endParaRPr lang="en-US" sz="125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3511947"/>
            <a:ext cx="5354206" cy="1230908"/>
          </a:xfrm>
          <a:prstGeom prst="rect">
            <a:avLst/>
          </a:prstGeom>
        </p:spPr>
      </p:pic>
      <p:sp>
        <p:nvSpPr>
          <p:cNvPr id="11" name="Text 6"/>
          <p:cNvSpPr/>
          <p:nvPr/>
        </p:nvSpPr>
        <p:spPr>
          <a:xfrm>
            <a:off x="919437" y="3693716"/>
            <a:ext cx="4914479" cy="254298"/>
          </a:xfrm>
          <a:prstGeom prst="rect">
            <a:avLst/>
          </a:prstGeom>
          <a:noFill/>
          <a:ln/>
        </p:spPr>
        <p:txBody>
          <a:bodyPr wrap="none" lIns="0" tIns="0" rIns="0" bIns="0" rtlCol="0" anchor="t"/>
          <a:lstStyle/>
          <a:p>
            <a:pPr marL="0" indent="0" algn="l">
              <a:lnSpc>
                <a:spcPct val="104000"/>
              </a:lnSpc>
              <a:buNone/>
            </a:pPr>
            <a:r>
              <a:rPr lang="en-US" sz="1600" b="1" dirty="0">
                <a:solidFill>
                  <a:srgbClr val="C2C4B5"/>
                </a:solidFill>
                <a:latin typeface="Outfit Bold" pitchFamily="34" charset="0"/>
                <a:ea typeface="Outfit Bold" pitchFamily="34" charset="-122"/>
                <a:cs typeface="Outfit Bold" pitchFamily="34" charset="-120"/>
              </a:rPr>
              <a:t>Authority Matrix</a:t>
            </a:r>
            <a:endParaRPr lang="en-US" sz="1600" dirty="0"/>
          </a:p>
        </p:txBody>
      </p:sp>
      <p:sp>
        <p:nvSpPr>
          <p:cNvPr id="12" name="Text 7"/>
          <p:cNvSpPr/>
          <p:nvPr/>
        </p:nvSpPr>
        <p:spPr>
          <a:xfrm>
            <a:off x="919437" y="4044156"/>
            <a:ext cx="4914479" cy="516930"/>
          </a:xfrm>
          <a:prstGeom prst="rect">
            <a:avLst/>
          </a:prstGeom>
          <a:noFill/>
          <a:ln/>
        </p:spPr>
        <p:txBody>
          <a:bodyPr wrap="square" lIns="0" tIns="0" rIns="0" bIns="0" rtlCol="0" anchor="t">
            <a:normAutofit/>
          </a:bodyPr>
          <a:lstStyle/>
          <a:p>
            <a:pPr marL="0" indent="0" algn="l">
              <a:lnSpc>
                <a:spcPct val="132000"/>
              </a:lnSpc>
              <a:buNone/>
            </a:pPr>
            <a:r>
              <a:rPr lang="en-US" sz="1250" b="1" dirty="0">
                <a:solidFill>
                  <a:srgbClr val="C2C4B5"/>
                </a:solidFill>
                <a:latin typeface="Bitter Bold" pitchFamily="34" charset="0"/>
                <a:ea typeface="Bitter Bold" pitchFamily="34" charset="-122"/>
                <a:cs typeface="Bitter Bold" pitchFamily="34" charset="-120"/>
              </a:rPr>
              <a:t>Shows who may give and accept instructions on the project — preventing uncontrolled verbal authorisation.</a:t>
            </a:r>
            <a:endParaRPr lang="en-US" sz="125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75915" y="3511947"/>
            <a:ext cx="5354305" cy="1230908"/>
          </a:xfrm>
          <a:prstGeom prst="rect">
            <a:avLst/>
          </a:prstGeom>
        </p:spPr>
      </p:pic>
      <p:sp>
        <p:nvSpPr>
          <p:cNvPr id="14" name="Text 8"/>
          <p:cNvSpPr/>
          <p:nvPr/>
        </p:nvSpPr>
        <p:spPr>
          <a:xfrm>
            <a:off x="6433877" y="3693716"/>
            <a:ext cx="4914579" cy="254298"/>
          </a:xfrm>
          <a:prstGeom prst="rect">
            <a:avLst/>
          </a:prstGeom>
          <a:noFill/>
          <a:ln/>
        </p:spPr>
        <p:txBody>
          <a:bodyPr wrap="none" lIns="0" tIns="0" rIns="0" bIns="0" rtlCol="0" anchor="t"/>
          <a:lstStyle/>
          <a:p>
            <a:pPr marL="0" indent="0" algn="l">
              <a:lnSpc>
                <a:spcPct val="104000"/>
              </a:lnSpc>
              <a:buNone/>
            </a:pPr>
            <a:r>
              <a:rPr lang="en-US" sz="1600" b="1" dirty="0">
                <a:solidFill>
                  <a:srgbClr val="C2C4B5"/>
                </a:solidFill>
                <a:latin typeface="Outfit Bold" pitchFamily="34" charset="0"/>
                <a:ea typeface="Outfit Bold" pitchFamily="34" charset="-122"/>
                <a:cs typeface="Outfit Bold" pitchFamily="34" charset="-120"/>
              </a:rPr>
              <a:t>Live Variation Log</a:t>
            </a:r>
            <a:endParaRPr lang="en-US" sz="1600" dirty="0"/>
          </a:p>
        </p:txBody>
      </p:sp>
      <p:sp>
        <p:nvSpPr>
          <p:cNvPr id="15" name="Text 9"/>
          <p:cNvSpPr/>
          <p:nvPr/>
        </p:nvSpPr>
        <p:spPr>
          <a:xfrm>
            <a:off x="6433877" y="4044156"/>
            <a:ext cx="4914579" cy="516930"/>
          </a:xfrm>
          <a:prstGeom prst="rect">
            <a:avLst/>
          </a:prstGeom>
          <a:noFill/>
          <a:ln/>
        </p:spPr>
        <p:txBody>
          <a:bodyPr wrap="square" lIns="0" tIns="0" rIns="0" bIns="0" rtlCol="0" anchor="t">
            <a:normAutofit/>
          </a:bodyPr>
          <a:lstStyle/>
          <a:p>
            <a:pPr marL="0" indent="0" algn="l">
              <a:lnSpc>
                <a:spcPct val="132000"/>
              </a:lnSpc>
              <a:buNone/>
            </a:pPr>
            <a:r>
              <a:rPr lang="en-US" sz="1250" b="1" dirty="0">
                <a:solidFill>
                  <a:srgbClr val="C2C4B5"/>
                </a:solidFill>
                <a:latin typeface="Bitter Bold" pitchFamily="34" charset="0"/>
                <a:ea typeface="Bitter Bold" pitchFamily="34" charset="-122"/>
                <a:cs typeface="Bitter Bold" pitchFamily="34" charset="-120"/>
              </a:rPr>
              <a:t>Tracks all additional and changed work from instruction through to final valuation and payment.</a:t>
            </a:r>
            <a:endParaRPr lang="en-US" sz="1250" dirty="0"/>
          </a:p>
        </p:txBody>
      </p:sp>
      <p:pic>
        <p:nvPicPr>
          <p:cNvPr id="16" name="Image 4"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1475" y="4903093"/>
            <a:ext cx="5354206" cy="1489373"/>
          </a:xfrm>
          <a:prstGeom prst="rect">
            <a:avLst/>
          </a:prstGeom>
        </p:spPr>
      </p:pic>
      <p:sp>
        <p:nvSpPr>
          <p:cNvPr id="17" name="Text 10"/>
          <p:cNvSpPr/>
          <p:nvPr/>
        </p:nvSpPr>
        <p:spPr>
          <a:xfrm>
            <a:off x="919437" y="5084862"/>
            <a:ext cx="4914479" cy="254298"/>
          </a:xfrm>
          <a:prstGeom prst="rect">
            <a:avLst/>
          </a:prstGeom>
          <a:noFill/>
          <a:ln/>
        </p:spPr>
        <p:txBody>
          <a:bodyPr wrap="none" lIns="0" tIns="0" rIns="0" bIns="0" rtlCol="0" anchor="t"/>
          <a:lstStyle/>
          <a:p>
            <a:pPr marL="0" indent="0" algn="l">
              <a:lnSpc>
                <a:spcPct val="104000"/>
              </a:lnSpc>
              <a:buNone/>
            </a:pPr>
            <a:r>
              <a:rPr lang="en-US" sz="1600" b="1" dirty="0">
                <a:solidFill>
                  <a:srgbClr val="C2C4B5"/>
                </a:solidFill>
                <a:latin typeface="Outfit Bold" pitchFamily="34" charset="0"/>
                <a:ea typeface="Outfit Bold" pitchFamily="34" charset="-122"/>
                <a:cs typeface="Outfit Bold" pitchFamily="34" charset="-120"/>
              </a:rPr>
              <a:t>Evidence Map</a:t>
            </a:r>
            <a:endParaRPr lang="en-US" sz="1600" dirty="0"/>
          </a:p>
        </p:txBody>
      </p:sp>
      <p:sp>
        <p:nvSpPr>
          <p:cNvPr id="18" name="Text 11"/>
          <p:cNvSpPr/>
          <p:nvPr/>
        </p:nvSpPr>
        <p:spPr>
          <a:xfrm>
            <a:off x="919437" y="5435302"/>
            <a:ext cx="4914479" cy="775395"/>
          </a:xfrm>
          <a:prstGeom prst="rect">
            <a:avLst/>
          </a:prstGeom>
          <a:noFill/>
          <a:ln/>
        </p:spPr>
        <p:txBody>
          <a:bodyPr wrap="square" lIns="0" tIns="0" rIns="0" bIns="0" rtlCol="0" anchor="t">
            <a:normAutofit/>
          </a:bodyPr>
          <a:lstStyle/>
          <a:p>
            <a:pPr marL="0" indent="0" algn="l">
              <a:lnSpc>
                <a:spcPct val="132000"/>
              </a:lnSpc>
              <a:buNone/>
            </a:pPr>
            <a:r>
              <a:rPr lang="en-US" sz="1250" b="1" dirty="0">
                <a:solidFill>
                  <a:srgbClr val="C2C4B5"/>
                </a:solidFill>
                <a:latin typeface="Bitter Bold" pitchFamily="34" charset="0"/>
                <a:ea typeface="Bitter Bold" pitchFamily="34" charset="-122"/>
                <a:cs typeface="Bitter Bold" pitchFamily="34" charset="-120"/>
              </a:rPr>
              <a:t>Identifies the documents needed to support each developing claim — built while those documents can still be created or retrieved.</a:t>
            </a:r>
            <a:endParaRPr lang="en-US" sz="1250" dirty="0"/>
          </a:p>
        </p:txBody>
      </p:sp>
      <p:pic>
        <p:nvPicPr>
          <p:cNvPr id="19" name="Image 5"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75915" y="4903093"/>
            <a:ext cx="5354305" cy="1489373"/>
          </a:xfrm>
          <a:prstGeom prst="rect">
            <a:avLst/>
          </a:prstGeom>
        </p:spPr>
      </p:pic>
      <p:sp>
        <p:nvSpPr>
          <p:cNvPr id="20" name="Text 12"/>
          <p:cNvSpPr/>
          <p:nvPr/>
        </p:nvSpPr>
        <p:spPr>
          <a:xfrm>
            <a:off x="6433877" y="5084862"/>
            <a:ext cx="4914579" cy="254298"/>
          </a:xfrm>
          <a:prstGeom prst="rect">
            <a:avLst/>
          </a:prstGeom>
          <a:noFill/>
          <a:ln/>
        </p:spPr>
        <p:txBody>
          <a:bodyPr wrap="none" lIns="0" tIns="0" rIns="0" bIns="0" rtlCol="0" anchor="t"/>
          <a:lstStyle/>
          <a:p>
            <a:pPr marL="0" indent="0" algn="l">
              <a:lnSpc>
                <a:spcPct val="104000"/>
              </a:lnSpc>
              <a:buNone/>
            </a:pPr>
            <a:r>
              <a:rPr lang="en-US" sz="1600" b="1" dirty="0">
                <a:solidFill>
                  <a:srgbClr val="C2C4B5"/>
                </a:solidFill>
                <a:latin typeface="Outfit Bold" pitchFamily="34" charset="0"/>
                <a:ea typeface="Outfit Bold" pitchFamily="34" charset="-122"/>
                <a:cs typeface="Outfit Bold" pitchFamily="34" charset="-120"/>
              </a:rPr>
              <a:t>Relationship Barometer</a:t>
            </a:r>
            <a:endParaRPr lang="en-US" sz="1600" dirty="0"/>
          </a:p>
        </p:txBody>
      </p:sp>
      <p:sp>
        <p:nvSpPr>
          <p:cNvPr id="21" name="Text 13"/>
          <p:cNvSpPr/>
          <p:nvPr/>
        </p:nvSpPr>
        <p:spPr>
          <a:xfrm>
            <a:off x="6433877" y="5435302"/>
            <a:ext cx="4914579" cy="516930"/>
          </a:xfrm>
          <a:prstGeom prst="rect">
            <a:avLst/>
          </a:prstGeom>
          <a:noFill/>
          <a:ln/>
        </p:spPr>
        <p:txBody>
          <a:bodyPr wrap="square" lIns="0" tIns="0" rIns="0" bIns="0" rtlCol="0" anchor="t">
            <a:normAutofit/>
          </a:bodyPr>
          <a:lstStyle/>
          <a:p>
            <a:pPr marL="0" indent="0" algn="l">
              <a:lnSpc>
                <a:spcPct val="132000"/>
              </a:lnSpc>
              <a:buNone/>
            </a:pPr>
            <a:r>
              <a:rPr lang="en-US" sz="1250" b="1" dirty="0">
                <a:solidFill>
                  <a:srgbClr val="C2C4B5"/>
                </a:solidFill>
                <a:latin typeface="Bitter Bold" pitchFamily="34" charset="0"/>
                <a:ea typeface="Bitter Bold" pitchFamily="34" charset="-122"/>
                <a:cs typeface="Bitter Bold" pitchFamily="34" charset="-120"/>
              </a:rPr>
              <a:t>Monitors deterioration in the employer–contractor relationship as an early warning indicator of escalating dispute risk.</a:t>
            </a:r>
            <a:endParaRPr lang="en-US" sz="12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661475" y="574774"/>
            <a:ext cx="10868745" cy="500658"/>
          </a:xfrm>
          <a:prstGeom prst="rect">
            <a:avLst/>
          </a:prstGeom>
          <a:noFill/>
          <a:ln/>
        </p:spPr>
        <p:txBody>
          <a:bodyPr wrap="none" lIns="0" tIns="0" rIns="0" bIns="0" rtlCol="0" anchor="t"/>
          <a:lstStyle/>
          <a:p>
            <a:pPr marL="0" indent="0" algn="l">
              <a:lnSpc>
                <a:spcPct val="104000"/>
              </a:lnSpc>
              <a:buNone/>
            </a:pPr>
            <a:r>
              <a:rPr lang="en-US" sz="3150" b="1" dirty="0">
                <a:solidFill>
                  <a:srgbClr val="E1E5CD"/>
                </a:solidFill>
                <a:latin typeface="Outfit Bold" pitchFamily="34" charset="0"/>
                <a:ea typeface="Outfit Bold" pitchFamily="34" charset="-122"/>
                <a:cs typeface="Outfit Bold" pitchFamily="34" charset="-120"/>
              </a:rPr>
              <a:t>Phase Three: Maintaining Control Throughout Construction</a:t>
            </a:r>
            <a:endParaRPr lang="en-US" sz="3150" dirty="0"/>
          </a:p>
        </p:txBody>
      </p:sp>
      <p:sp>
        <p:nvSpPr>
          <p:cNvPr id="3" name="Text 1"/>
          <p:cNvSpPr/>
          <p:nvPr/>
        </p:nvSpPr>
        <p:spPr>
          <a:xfrm>
            <a:off x="661475" y="1385788"/>
            <a:ext cx="10868745" cy="630833"/>
          </a:xfrm>
          <a:prstGeom prst="rect">
            <a:avLst/>
          </a:prstGeom>
          <a:noFill/>
          <a:ln/>
        </p:spPr>
        <p:txBody>
          <a:bodyPr wrap="square" lIns="0" tIns="0" rIns="0" bIns="0" rtlCol="0" anchor="t">
            <a:normAutofit/>
          </a:bodyPr>
          <a:lstStyle/>
          <a:p>
            <a:pPr marL="0" indent="0" algn="l">
              <a:lnSpc>
                <a:spcPct val="131000"/>
              </a:lnSpc>
              <a:buNone/>
            </a:pPr>
            <a:r>
              <a:rPr lang="en-US" sz="1550" b="1" dirty="0">
                <a:solidFill>
                  <a:srgbClr val="C2C4B5"/>
                </a:solidFill>
                <a:latin typeface="Bitter Bold" pitchFamily="34" charset="0"/>
                <a:ea typeface="Bitter Bold" pitchFamily="34" charset="-122"/>
                <a:cs typeface="Bitter Bold" pitchFamily="34" charset="-120"/>
              </a:rPr>
              <a:t>A structured review is conducted at intervals of no more than two weeks. Every required action is entered into the Action Register with a responsible person and a deadline assigned.</a:t>
            </a:r>
            <a:endParaRPr lang="en-US" sz="1550" dirty="0"/>
          </a:p>
        </p:txBody>
      </p:sp>
      <p:sp>
        <p:nvSpPr>
          <p:cNvPr id="4" name="Text 2"/>
          <p:cNvSpPr/>
          <p:nvPr/>
        </p:nvSpPr>
        <p:spPr>
          <a:xfrm>
            <a:off x="661475" y="2191147"/>
            <a:ext cx="320369" cy="200223"/>
          </a:xfrm>
          <a:prstGeom prst="rect">
            <a:avLst/>
          </a:prstGeom>
          <a:noFill/>
          <a:ln/>
        </p:spPr>
        <p:txBody>
          <a:bodyPr wrap="none" lIns="0" tIns="0" rIns="0" bIns="0" rtlCol="0" anchor="ctr"/>
          <a:lstStyle/>
          <a:p>
            <a:pPr marL="0" indent="0" algn="l">
              <a:lnSpc>
                <a:spcPct val="100000"/>
              </a:lnSpc>
              <a:buNone/>
            </a:pPr>
            <a:r>
              <a:rPr lang="en-US" sz="1250" dirty="0">
                <a:solidFill>
                  <a:srgbClr val="C2C4B5"/>
                </a:solidFill>
                <a:latin typeface="Outfit Light" pitchFamily="34" charset="0"/>
                <a:ea typeface="Outfit Light" pitchFamily="34" charset="-122"/>
                <a:cs typeface="Outfit Light" pitchFamily="34" charset="-120"/>
              </a:rPr>
              <a:t>01</a:t>
            </a:r>
            <a:endParaRPr lang="en-US" sz="1250" dirty="0"/>
          </a:p>
        </p:txBody>
      </p:sp>
      <p:sp>
        <p:nvSpPr>
          <p:cNvPr id="5" name="Shape 3"/>
          <p:cNvSpPr/>
          <p:nvPr/>
        </p:nvSpPr>
        <p:spPr>
          <a:xfrm>
            <a:off x="661475" y="2444254"/>
            <a:ext cx="5356786" cy="19050"/>
          </a:xfrm>
          <a:prstGeom prst="rect">
            <a:avLst/>
          </a:prstGeom>
          <a:solidFill>
            <a:srgbClr val="9FA582"/>
          </a:solidFill>
          <a:ln/>
        </p:spPr>
        <p:txBody>
          <a:bodyPr/>
          <a:lstStyle/>
          <a:p>
            <a:endParaRPr lang="en-MY"/>
          </a:p>
        </p:txBody>
      </p:sp>
      <p:sp>
        <p:nvSpPr>
          <p:cNvPr id="6" name="Text 4"/>
          <p:cNvSpPr/>
          <p:nvPr/>
        </p:nvSpPr>
        <p:spPr>
          <a:xfrm>
            <a:off x="661475" y="2562423"/>
            <a:ext cx="5356786" cy="500658"/>
          </a:xfrm>
          <a:prstGeom prst="rect">
            <a:avLst/>
          </a:prstGeom>
          <a:noFill/>
          <a:ln/>
        </p:spPr>
        <p:txBody>
          <a:bodyPr wrap="square" lIns="0" tIns="0" rIns="0" bIns="0" rtlCol="0" anchor="t">
            <a:normAutofit/>
          </a:bodyPr>
          <a:lstStyle/>
          <a:p>
            <a:pPr marL="0" indent="0" algn="l">
              <a:lnSpc>
                <a:spcPct val="104000"/>
              </a:lnSpc>
              <a:buNone/>
            </a:pPr>
            <a:r>
              <a:rPr lang="en-US" sz="1550" b="1" dirty="0">
                <a:solidFill>
                  <a:srgbClr val="C2C4B5"/>
                </a:solidFill>
                <a:latin typeface="Outfit Bold" pitchFamily="34" charset="0"/>
                <a:ea typeface="Outfit Bold" pitchFamily="34" charset="-122"/>
                <a:cs typeface="Outfit Bold" pitchFamily="34" charset="-120"/>
              </a:rPr>
              <a:t>Review important correspondence received and issued since the last session</a:t>
            </a:r>
            <a:endParaRPr lang="en-US" sz="1550" dirty="0"/>
          </a:p>
        </p:txBody>
      </p:sp>
      <p:sp>
        <p:nvSpPr>
          <p:cNvPr id="7" name="Text 5"/>
          <p:cNvSpPr/>
          <p:nvPr/>
        </p:nvSpPr>
        <p:spPr>
          <a:xfrm>
            <a:off x="6173435" y="2191147"/>
            <a:ext cx="320369" cy="200223"/>
          </a:xfrm>
          <a:prstGeom prst="rect">
            <a:avLst/>
          </a:prstGeom>
          <a:noFill/>
          <a:ln/>
        </p:spPr>
        <p:txBody>
          <a:bodyPr wrap="none" lIns="0" tIns="0" rIns="0" bIns="0" rtlCol="0" anchor="ctr"/>
          <a:lstStyle/>
          <a:p>
            <a:pPr marL="0" indent="0" algn="l">
              <a:lnSpc>
                <a:spcPct val="100000"/>
              </a:lnSpc>
              <a:buNone/>
            </a:pPr>
            <a:r>
              <a:rPr lang="en-US" sz="1250" dirty="0">
                <a:solidFill>
                  <a:srgbClr val="C2C4B5"/>
                </a:solidFill>
                <a:latin typeface="Outfit Light" pitchFamily="34" charset="0"/>
                <a:ea typeface="Outfit Light" pitchFamily="34" charset="-122"/>
                <a:cs typeface="Outfit Light" pitchFamily="34" charset="-120"/>
              </a:rPr>
              <a:t>02</a:t>
            </a:r>
            <a:endParaRPr lang="en-US" sz="1250" dirty="0"/>
          </a:p>
        </p:txBody>
      </p:sp>
      <p:sp>
        <p:nvSpPr>
          <p:cNvPr id="8" name="Shape 6"/>
          <p:cNvSpPr/>
          <p:nvPr/>
        </p:nvSpPr>
        <p:spPr>
          <a:xfrm>
            <a:off x="6173435" y="2444254"/>
            <a:ext cx="5356786" cy="19050"/>
          </a:xfrm>
          <a:prstGeom prst="rect">
            <a:avLst/>
          </a:prstGeom>
          <a:solidFill>
            <a:srgbClr val="9FA582"/>
          </a:solidFill>
          <a:ln/>
        </p:spPr>
        <p:txBody>
          <a:bodyPr/>
          <a:lstStyle/>
          <a:p>
            <a:endParaRPr lang="en-MY"/>
          </a:p>
        </p:txBody>
      </p:sp>
      <p:sp>
        <p:nvSpPr>
          <p:cNvPr id="9" name="Text 7"/>
          <p:cNvSpPr/>
          <p:nvPr/>
        </p:nvSpPr>
        <p:spPr>
          <a:xfrm>
            <a:off x="6173435" y="2562423"/>
            <a:ext cx="5356786" cy="500658"/>
          </a:xfrm>
          <a:prstGeom prst="rect">
            <a:avLst/>
          </a:prstGeom>
          <a:noFill/>
          <a:ln/>
        </p:spPr>
        <p:txBody>
          <a:bodyPr wrap="square" lIns="0" tIns="0" rIns="0" bIns="0" rtlCol="0" anchor="t">
            <a:normAutofit/>
          </a:bodyPr>
          <a:lstStyle/>
          <a:p>
            <a:pPr marL="0" indent="0" algn="l">
              <a:lnSpc>
                <a:spcPct val="104000"/>
              </a:lnSpc>
              <a:buNone/>
            </a:pPr>
            <a:r>
              <a:rPr lang="en-US" sz="1550" b="1" dirty="0">
                <a:solidFill>
                  <a:srgbClr val="C2C4B5"/>
                </a:solidFill>
                <a:latin typeface="Outfit Bold" pitchFamily="34" charset="0"/>
                <a:ea typeface="Outfit Bold" pitchFamily="34" charset="-122"/>
                <a:cs typeface="Outfit Bold" pitchFamily="34" charset="-120"/>
              </a:rPr>
              <a:t>Identify events requiring contractual notices before deadlines expire</a:t>
            </a:r>
            <a:endParaRPr lang="en-US" sz="1550" dirty="0"/>
          </a:p>
        </p:txBody>
      </p:sp>
      <p:sp>
        <p:nvSpPr>
          <p:cNvPr id="10" name="Text 8"/>
          <p:cNvSpPr/>
          <p:nvPr/>
        </p:nvSpPr>
        <p:spPr>
          <a:xfrm>
            <a:off x="661475" y="3338413"/>
            <a:ext cx="320369" cy="200223"/>
          </a:xfrm>
          <a:prstGeom prst="rect">
            <a:avLst/>
          </a:prstGeom>
          <a:noFill/>
          <a:ln/>
        </p:spPr>
        <p:txBody>
          <a:bodyPr wrap="none" lIns="0" tIns="0" rIns="0" bIns="0" rtlCol="0" anchor="ctr"/>
          <a:lstStyle/>
          <a:p>
            <a:pPr marL="0" indent="0" algn="l">
              <a:lnSpc>
                <a:spcPct val="100000"/>
              </a:lnSpc>
              <a:buNone/>
            </a:pPr>
            <a:r>
              <a:rPr lang="en-US" sz="1250" dirty="0">
                <a:solidFill>
                  <a:srgbClr val="C2C4B5"/>
                </a:solidFill>
                <a:latin typeface="Outfit Light" pitchFamily="34" charset="0"/>
                <a:ea typeface="Outfit Light" pitchFamily="34" charset="-122"/>
                <a:cs typeface="Outfit Light" pitchFamily="34" charset="-120"/>
              </a:rPr>
              <a:t>03</a:t>
            </a:r>
            <a:endParaRPr lang="en-US" sz="1250" dirty="0"/>
          </a:p>
        </p:txBody>
      </p:sp>
      <p:sp>
        <p:nvSpPr>
          <p:cNvPr id="11" name="Shape 9"/>
          <p:cNvSpPr/>
          <p:nvPr/>
        </p:nvSpPr>
        <p:spPr>
          <a:xfrm>
            <a:off x="661475" y="3591520"/>
            <a:ext cx="5356786" cy="19050"/>
          </a:xfrm>
          <a:prstGeom prst="rect">
            <a:avLst/>
          </a:prstGeom>
          <a:solidFill>
            <a:srgbClr val="9FA582"/>
          </a:solidFill>
          <a:ln/>
        </p:spPr>
        <p:txBody>
          <a:bodyPr/>
          <a:lstStyle/>
          <a:p>
            <a:endParaRPr lang="en-MY"/>
          </a:p>
        </p:txBody>
      </p:sp>
      <p:sp>
        <p:nvSpPr>
          <p:cNvPr id="12" name="Text 10"/>
          <p:cNvSpPr/>
          <p:nvPr/>
        </p:nvSpPr>
        <p:spPr>
          <a:xfrm>
            <a:off x="661475" y="3709690"/>
            <a:ext cx="5356786" cy="500658"/>
          </a:xfrm>
          <a:prstGeom prst="rect">
            <a:avLst/>
          </a:prstGeom>
          <a:noFill/>
          <a:ln/>
        </p:spPr>
        <p:txBody>
          <a:bodyPr wrap="square" lIns="0" tIns="0" rIns="0" bIns="0" rtlCol="0" anchor="t">
            <a:normAutofit/>
          </a:bodyPr>
          <a:lstStyle/>
          <a:p>
            <a:pPr marL="0" indent="0" algn="l">
              <a:lnSpc>
                <a:spcPct val="104000"/>
              </a:lnSpc>
              <a:buNone/>
            </a:pPr>
            <a:r>
              <a:rPr lang="en-US" sz="1550" b="1" dirty="0">
                <a:solidFill>
                  <a:srgbClr val="C2C4B5"/>
                </a:solidFill>
                <a:latin typeface="Outfit Bold" pitchFamily="34" charset="0"/>
                <a:ea typeface="Outfit Bold" pitchFamily="34" charset="-122"/>
                <a:cs typeface="Outfit Bold" pitchFamily="34" charset="-120"/>
              </a:rPr>
              <a:t>Examine variations, additional work, payment and extension-of-time matters</a:t>
            </a:r>
            <a:endParaRPr lang="en-US" sz="1550" dirty="0"/>
          </a:p>
        </p:txBody>
      </p:sp>
      <p:sp>
        <p:nvSpPr>
          <p:cNvPr id="13" name="Text 11"/>
          <p:cNvSpPr/>
          <p:nvPr/>
        </p:nvSpPr>
        <p:spPr>
          <a:xfrm>
            <a:off x="6173435" y="3338413"/>
            <a:ext cx="320369" cy="200223"/>
          </a:xfrm>
          <a:prstGeom prst="rect">
            <a:avLst/>
          </a:prstGeom>
          <a:noFill/>
          <a:ln/>
        </p:spPr>
        <p:txBody>
          <a:bodyPr wrap="none" lIns="0" tIns="0" rIns="0" bIns="0" rtlCol="0" anchor="ctr"/>
          <a:lstStyle/>
          <a:p>
            <a:pPr marL="0" indent="0" algn="l">
              <a:lnSpc>
                <a:spcPct val="100000"/>
              </a:lnSpc>
              <a:buNone/>
            </a:pPr>
            <a:r>
              <a:rPr lang="en-US" sz="1250" dirty="0">
                <a:solidFill>
                  <a:srgbClr val="C2C4B5"/>
                </a:solidFill>
                <a:latin typeface="Outfit Light" pitchFamily="34" charset="0"/>
                <a:ea typeface="Outfit Light" pitchFamily="34" charset="-122"/>
                <a:cs typeface="Outfit Light" pitchFamily="34" charset="-120"/>
              </a:rPr>
              <a:t>04</a:t>
            </a:r>
            <a:endParaRPr lang="en-US" sz="1250" dirty="0"/>
          </a:p>
        </p:txBody>
      </p:sp>
      <p:sp>
        <p:nvSpPr>
          <p:cNvPr id="14" name="Shape 12"/>
          <p:cNvSpPr/>
          <p:nvPr/>
        </p:nvSpPr>
        <p:spPr>
          <a:xfrm>
            <a:off x="6173435" y="3591520"/>
            <a:ext cx="5356786" cy="19050"/>
          </a:xfrm>
          <a:prstGeom prst="rect">
            <a:avLst/>
          </a:prstGeom>
          <a:solidFill>
            <a:srgbClr val="9FA582"/>
          </a:solidFill>
          <a:ln/>
        </p:spPr>
        <p:txBody>
          <a:bodyPr/>
          <a:lstStyle/>
          <a:p>
            <a:endParaRPr lang="en-MY"/>
          </a:p>
        </p:txBody>
      </p:sp>
      <p:sp>
        <p:nvSpPr>
          <p:cNvPr id="15" name="Text 13"/>
          <p:cNvSpPr/>
          <p:nvPr/>
        </p:nvSpPr>
        <p:spPr>
          <a:xfrm>
            <a:off x="6173435" y="3709690"/>
            <a:ext cx="5356786" cy="250329"/>
          </a:xfrm>
          <a:prstGeom prst="rect">
            <a:avLst/>
          </a:prstGeom>
          <a:noFill/>
          <a:ln/>
        </p:spPr>
        <p:txBody>
          <a:bodyPr wrap="none" lIns="0" tIns="0" rIns="0" bIns="0" rtlCol="0" anchor="t"/>
          <a:lstStyle/>
          <a:p>
            <a:pPr marL="0" indent="0" algn="l">
              <a:lnSpc>
                <a:spcPct val="104000"/>
              </a:lnSpc>
              <a:buNone/>
            </a:pPr>
            <a:r>
              <a:rPr lang="en-US" sz="1550" b="1" dirty="0">
                <a:solidFill>
                  <a:srgbClr val="C2C4B5"/>
                </a:solidFill>
                <a:latin typeface="Outfit Bold" pitchFamily="34" charset="0"/>
                <a:ea typeface="Outfit Bold" pitchFamily="34" charset="-122"/>
                <a:cs typeface="Outfit Bold" pitchFamily="34" charset="-120"/>
              </a:rPr>
              <a:t>Check documents required to prove each developing claim</a:t>
            </a:r>
            <a:endParaRPr lang="en-US" sz="1550" dirty="0"/>
          </a:p>
        </p:txBody>
      </p:sp>
      <p:sp>
        <p:nvSpPr>
          <p:cNvPr id="16" name="Text 14"/>
          <p:cNvSpPr/>
          <p:nvPr/>
        </p:nvSpPr>
        <p:spPr>
          <a:xfrm>
            <a:off x="661475" y="4485680"/>
            <a:ext cx="320369" cy="200223"/>
          </a:xfrm>
          <a:prstGeom prst="rect">
            <a:avLst/>
          </a:prstGeom>
          <a:noFill/>
          <a:ln/>
        </p:spPr>
        <p:txBody>
          <a:bodyPr wrap="none" lIns="0" tIns="0" rIns="0" bIns="0" rtlCol="0" anchor="ctr"/>
          <a:lstStyle/>
          <a:p>
            <a:pPr marL="0" indent="0" algn="l">
              <a:lnSpc>
                <a:spcPct val="100000"/>
              </a:lnSpc>
              <a:buNone/>
            </a:pPr>
            <a:r>
              <a:rPr lang="en-US" sz="1250" dirty="0">
                <a:solidFill>
                  <a:srgbClr val="C2C4B5"/>
                </a:solidFill>
                <a:latin typeface="Outfit Light" pitchFamily="34" charset="0"/>
                <a:ea typeface="Outfit Light" pitchFamily="34" charset="-122"/>
                <a:cs typeface="Outfit Light" pitchFamily="34" charset="-120"/>
              </a:rPr>
              <a:t>05</a:t>
            </a:r>
            <a:endParaRPr lang="en-US" sz="1250" dirty="0"/>
          </a:p>
        </p:txBody>
      </p:sp>
      <p:sp>
        <p:nvSpPr>
          <p:cNvPr id="17" name="Shape 15"/>
          <p:cNvSpPr/>
          <p:nvPr/>
        </p:nvSpPr>
        <p:spPr>
          <a:xfrm>
            <a:off x="661475" y="4738787"/>
            <a:ext cx="5356786" cy="19050"/>
          </a:xfrm>
          <a:prstGeom prst="rect">
            <a:avLst/>
          </a:prstGeom>
          <a:solidFill>
            <a:srgbClr val="9FA582"/>
          </a:solidFill>
          <a:ln/>
        </p:spPr>
        <p:txBody>
          <a:bodyPr/>
          <a:lstStyle/>
          <a:p>
            <a:endParaRPr lang="en-MY"/>
          </a:p>
        </p:txBody>
      </p:sp>
      <p:sp>
        <p:nvSpPr>
          <p:cNvPr id="18" name="Text 16"/>
          <p:cNvSpPr/>
          <p:nvPr/>
        </p:nvSpPr>
        <p:spPr>
          <a:xfrm>
            <a:off x="661475" y="4856956"/>
            <a:ext cx="5356786" cy="250329"/>
          </a:xfrm>
          <a:prstGeom prst="rect">
            <a:avLst/>
          </a:prstGeom>
          <a:noFill/>
          <a:ln/>
        </p:spPr>
        <p:txBody>
          <a:bodyPr wrap="none" lIns="0" tIns="0" rIns="0" bIns="0" rtlCol="0" anchor="t"/>
          <a:lstStyle/>
          <a:p>
            <a:pPr marL="0" indent="0" algn="l">
              <a:lnSpc>
                <a:spcPct val="104000"/>
              </a:lnSpc>
              <a:buNone/>
            </a:pPr>
            <a:r>
              <a:rPr lang="en-US" sz="1550" b="1" dirty="0">
                <a:solidFill>
                  <a:srgbClr val="C2C4B5"/>
                </a:solidFill>
                <a:latin typeface="Outfit Bold" pitchFamily="34" charset="0"/>
                <a:ea typeface="Outfit Bold" pitchFamily="34" charset="-122"/>
                <a:cs typeface="Outfit Bold" pitchFamily="34" charset="-120"/>
              </a:rPr>
              <a:t>Follow up all actions outstanding from the previous review</a:t>
            </a:r>
            <a:endParaRPr lang="en-US" sz="1550" dirty="0"/>
          </a:p>
        </p:txBody>
      </p:sp>
      <p:sp>
        <p:nvSpPr>
          <p:cNvPr id="19" name="Text 17"/>
          <p:cNvSpPr/>
          <p:nvPr/>
        </p:nvSpPr>
        <p:spPr>
          <a:xfrm>
            <a:off x="6173435" y="4485680"/>
            <a:ext cx="320369" cy="200223"/>
          </a:xfrm>
          <a:prstGeom prst="rect">
            <a:avLst/>
          </a:prstGeom>
          <a:noFill/>
          <a:ln/>
        </p:spPr>
        <p:txBody>
          <a:bodyPr wrap="none" lIns="0" tIns="0" rIns="0" bIns="0" rtlCol="0" anchor="ctr"/>
          <a:lstStyle/>
          <a:p>
            <a:pPr marL="0" indent="0" algn="l">
              <a:lnSpc>
                <a:spcPct val="100000"/>
              </a:lnSpc>
              <a:buNone/>
            </a:pPr>
            <a:r>
              <a:rPr lang="en-US" sz="1250" dirty="0">
                <a:solidFill>
                  <a:srgbClr val="C2C4B5"/>
                </a:solidFill>
                <a:latin typeface="Outfit Light" pitchFamily="34" charset="0"/>
                <a:ea typeface="Outfit Light" pitchFamily="34" charset="-122"/>
                <a:cs typeface="Outfit Light" pitchFamily="34" charset="-120"/>
              </a:rPr>
              <a:t>06</a:t>
            </a:r>
            <a:endParaRPr lang="en-US" sz="1250" dirty="0"/>
          </a:p>
        </p:txBody>
      </p:sp>
      <p:sp>
        <p:nvSpPr>
          <p:cNvPr id="20" name="Shape 18"/>
          <p:cNvSpPr/>
          <p:nvPr/>
        </p:nvSpPr>
        <p:spPr>
          <a:xfrm>
            <a:off x="6173435" y="4738787"/>
            <a:ext cx="5356786" cy="19050"/>
          </a:xfrm>
          <a:prstGeom prst="rect">
            <a:avLst/>
          </a:prstGeom>
          <a:solidFill>
            <a:srgbClr val="9FA582"/>
          </a:solidFill>
          <a:ln/>
        </p:spPr>
        <p:txBody>
          <a:bodyPr/>
          <a:lstStyle/>
          <a:p>
            <a:endParaRPr lang="en-MY"/>
          </a:p>
        </p:txBody>
      </p:sp>
      <p:sp>
        <p:nvSpPr>
          <p:cNvPr id="21" name="Text 19"/>
          <p:cNvSpPr/>
          <p:nvPr/>
        </p:nvSpPr>
        <p:spPr>
          <a:xfrm>
            <a:off x="6173435" y="4856956"/>
            <a:ext cx="5356786" cy="500658"/>
          </a:xfrm>
          <a:prstGeom prst="rect">
            <a:avLst/>
          </a:prstGeom>
          <a:noFill/>
          <a:ln/>
        </p:spPr>
        <p:txBody>
          <a:bodyPr wrap="square" lIns="0" tIns="0" rIns="0" bIns="0" rtlCol="0" anchor="t">
            <a:normAutofit/>
          </a:bodyPr>
          <a:lstStyle/>
          <a:p>
            <a:pPr marL="0" indent="0" algn="l">
              <a:lnSpc>
                <a:spcPct val="104000"/>
              </a:lnSpc>
              <a:buNone/>
            </a:pPr>
            <a:r>
              <a:rPr lang="en-US" sz="1550" b="1" dirty="0">
                <a:solidFill>
                  <a:srgbClr val="C2C4B5"/>
                </a:solidFill>
                <a:latin typeface="Outfit Bold" pitchFamily="34" charset="0"/>
                <a:ea typeface="Outfit Bold" pitchFamily="34" charset="-122"/>
                <a:cs typeface="Outfit Bold" pitchFamily="34" charset="-120"/>
              </a:rPr>
              <a:t>Assess changes in the working relationship with the employer</a:t>
            </a:r>
            <a:endParaRPr lang="en-US" sz="1550" dirty="0"/>
          </a:p>
        </p:txBody>
      </p:sp>
      <p:sp>
        <p:nvSpPr>
          <p:cNvPr id="22" name="Text 20"/>
          <p:cNvSpPr/>
          <p:nvPr/>
        </p:nvSpPr>
        <p:spPr>
          <a:xfrm>
            <a:off x="661475" y="5652294"/>
            <a:ext cx="10868745" cy="630833"/>
          </a:xfrm>
          <a:prstGeom prst="rect">
            <a:avLst/>
          </a:prstGeom>
          <a:noFill/>
          <a:ln/>
        </p:spPr>
        <p:txBody>
          <a:bodyPr wrap="square" lIns="0" tIns="0" rIns="0" bIns="0" rtlCol="0" anchor="t">
            <a:normAutofit/>
          </a:bodyPr>
          <a:lstStyle/>
          <a:p>
            <a:pPr marL="0" indent="0" algn="l">
              <a:lnSpc>
                <a:spcPct val="131000"/>
              </a:lnSpc>
              <a:buNone/>
            </a:pPr>
            <a:r>
              <a:rPr lang="en-US" sz="1550" b="1" dirty="0">
                <a:solidFill>
                  <a:srgbClr val="C2C4B5"/>
                </a:solidFill>
                <a:latin typeface="Bitter Bold" pitchFamily="34" charset="0"/>
                <a:ea typeface="Bitter Bold" pitchFamily="34" charset="-122"/>
                <a:cs typeface="Bitter Bold" pitchFamily="34" charset="-120"/>
              </a:rPr>
              <a:t>Nothing important is allowed to disappear into meeting minutes, email chains or the pressure of daily site operations.</a:t>
            </a:r>
            <a:endParaRPr lang="en-US" sz="15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661475" y="1592759"/>
            <a:ext cx="1307274" cy="251420"/>
          </a:xfrm>
          <a:prstGeom prst="roundRect">
            <a:avLst>
              <a:gd name="adj" fmla="val 7894"/>
            </a:avLst>
          </a:prstGeom>
          <a:solidFill>
            <a:srgbClr val="2A2C20"/>
          </a:solidFill>
          <a:ln/>
        </p:spPr>
        <p:txBody>
          <a:bodyPr/>
          <a:lstStyle/>
          <a:p>
            <a:endParaRPr lang="en-MY"/>
          </a:p>
        </p:txBody>
      </p:sp>
      <p:sp>
        <p:nvSpPr>
          <p:cNvPr id="3" name="Text 1"/>
          <p:cNvSpPr/>
          <p:nvPr/>
        </p:nvSpPr>
        <p:spPr>
          <a:xfrm>
            <a:off x="760691" y="1642368"/>
            <a:ext cx="1718426" cy="152202"/>
          </a:xfrm>
          <a:prstGeom prst="rect">
            <a:avLst/>
          </a:prstGeom>
          <a:noFill/>
          <a:ln/>
        </p:spPr>
        <p:txBody>
          <a:bodyPr wrap="none" lIns="0" tIns="0" rIns="0" bIns="0" rtlCol="0" anchor="t"/>
          <a:lstStyle/>
          <a:p>
            <a:pPr marL="0" indent="0" algn="l">
              <a:lnSpc>
                <a:spcPct val="96000"/>
              </a:lnSpc>
              <a:buNone/>
            </a:pPr>
            <a:r>
              <a:rPr lang="en-US" sz="1000" dirty="0">
                <a:solidFill>
                  <a:srgbClr val="C2C4B5"/>
                </a:solidFill>
                <a:latin typeface="Bitter" pitchFamily="34" charset="0"/>
                <a:ea typeface="Bitter" pitchFamily="34" charset="-122"/>
                <a:cs typeface="Bitter" pitchFamily="34" charset="-120"/>
              </a:rPr>
              <a:t>THE TWO STAGES</a:t>
            </a:r>
            <a:endParaRPr lang="en-US" sz="1000" dirty="0"/>
          </a:p>
        </p:txBody>
      </p:sp>
      <p:sp>
        <p:nvSpPr>
          <p:cNvPr id="4" name="Text 2"/>
          <p:cNvSpPr/>
          <p:nvPr/>
        </p:nvSpPr>
        <p:spPr>
          <a:xfrm>
            <a:off x="661475" y="1910259"/>
            <a:ext cx="10868745" cy="516731"/>
          </a:xfrm>
          <a:prstGeom prst="rect">
            <a:avLst/>
          </a:prstGeom>
          <a:noFill/>
          <a:ln/>
        </p:spPr>
        <p:txBody>
          <a:bodyPr wrap="none" lIns="0" tIns="0" rIns="0" bIns="0" rtlCol="0" anchor="t"/>
          <a:lstStyle/>
          <a:p>
            <a:pPr marL="0" indent="0" algn="l">
              <a:lnSpc>
                <a:spcPct val="104000"/>
              </a:lnSpc>
              <a:buNone/>
            </a:pPr>
            <a:r>
              <a:rPr lang="en-US" sz="3250" b="1" dirty="0">
                <a:solidFill>
                  <a:srgbClr val="E1E5CD"/>
                </a:solidFill>
                <a:latin typeface="Outfit Bold" pitchFamily="34" charset="0"/>
                <a:ea typeface="Outfit Bold" pitchFamily="34" charset="-122"/>
                <a:cs typeface="Outfit Bold" pitchFamily="34" charset="-120"/>
              </a:rPr>
              <a:t>EUREKA &amp; HERCULES: Two Stages of Total Control</a:t>
            </a:r>
            <a:endParaRPr lang="en-US" sz="3250" dirty="0"/>
          </a:p>
        </p:txBody>
      </p:sp>
      <p:sp>
        <p:nvSpPr>
          <p:cNvPr id="5" name="Shape 3"/>
          <p:cNvSpPr/>
          <p:nvPr/>
        </p:nvSpPr>
        <p:spPr>
          <a:xfrm>
            <a:off x="542415" y="2675037"/>
            <a:ext cx="5470785" cy="2590205"/>
          </a:xfrm>
          <a:prstGeom prst="roundRect">
            <a:avLst>
              <a:gd name="adj" fmla="val 958"/>
            </a:avLst>
          </a:prstGeom>
          <a:solidFill>
            <a:srgbClr val="9FA582"/>
          </a:solidFill>
          <a:ln/>
        </p:spPr>
        <p:txBody>
          <a:bodyPr/>
          <a:lstStyle/>
          <a:p>
            <a:endParaRPr lang="en-MY"/>
          </a:p>
        </p:txBody>
      </p:sp>
      <p:sp>
        <p:nvSpPr>
          <p:cNvPr id="6" name="Text 4"/>
          <p:cNvSpPr/>
          <p:nvPr/>
        </p:nvSpPr>
        <p:spPr>
          <a:xfrm>
            <a:off x="707710" y="2840335"/>
            <a:ext cx="5140196" cy="516930"/>
          </a:xfrm>
          <a:prstGeom prst="rect">
            <a:avLst/>
          </a:prstGeom>
          <a:noFill/>
          <a:ln/>
        </p:spPr>
        <p:txBody>
          <a:bodyPr wrap="square" lIns="0" tIns="0" rIns="0" bIns="0" rtlCol="0" anchor="t">
            <a:normAutofit/>
          </a:bodyPr>
          <a:lstStyle/>
          <a:p>
            <a:pPr marL="0" indent="0" algn="l">
              <a:lnSpc>
                <a:spcPct val="104000"/>
              </a:lnSpc>
              <a:buNone/>
            </a:pPr>
            <a:r>
              <a:rPr lang="en-US" sz="1600" b="1" dirty="0">
                <a:solidFill>
                  <a:srgbClr val="000000"/>
                </a:solidFill>
                <a:latin typeface="Outfit Bold" pitchFamily="34" charset="0"/>
                <a:ea typeface="Outfit Bold" pitchFamily="34" charset="-122"/>
                <a:cs typeface="Outfit Bold" pitchFamily="34" charset="-120"/>
              </a:rPr>
              <a:t>EUREKA — Understanding the Contract Before Problems Begin</a:t>
            </a:r>
            <a:endParaRPr lang="en-US" sz="1600" dirty="0"/>
          </a:p>
        </p:txBody>
      </p:sp>
      <p:sp>
        <p:nvSpPr>
          <p:cNvPr id="7" name="Text 5"/>
          <p:cNvSpPr/>
          <p:nvPr/>
        </p:nvSpPr>
        <p:spPr>
          <a:xfrm>
            <a:off x="707710" y="3522563"/>
            <a:ext cx="5140196" cy="1587698"/>
          </a:xfrm>
          <a:prstGeom prst="rect">
            <a:avLst/>
          </a:prstGeom>
          <a:noFill/>
          <a:ln/>
        </p:spPr>
        <p:txBody>
          <a:bodyPr wrap="square" lIns="0" tIns="0" rIns="0" bIns="0" rtlCol="0" anchor="t">
            <a:normAutofit/>
          </a:bodyPr>
          <a:lstStyle/>
          <a:p>
            <a:pPr marL="0" indent="0" algn="l">
              <a:lnSpc>
                <a:spcPct val="133000"/>
              </a:lnSpc>
              <a:buNone/>
            </a:pPr>
            <a:r>
              <a:rPr lang="en-US" sz="1300" b="1" dirty="0">
                <a:solidFill>
                  <a:srgbClr val="000000"/>
                </a:solidFill>
                <a:latin typeface="Bitter Bold" pitchFamily="34" charset="0"/>
                <a:ea typeface="Bitter Bold" pitchFamily="34" charset="-122"/>
                <a:cs typeface="Bitter Bold" pitchFamily="34" charset="-120"/>
              </a:rPr>
              <a:t>Implemented at or shortly after contract award. EUREKA converts the contract from a legal document sitting in a file into practical instructions the project team can follow. The team is shown what must be done, who must do it, when it must be done and what may be lost if it is not done correctly. Control is established from the outset.</a:t>
            </a:r>
            <a:endParaRPr lang="en-US" sz="1300" dirty="0"/>
          </a:p>
        </p:txBody>
      </p:sp>
      <p:sp>
        <p:nvSpPr>
          <p:cNvPr id="8" name="Text 6"/>
          <p:cNvSpPr/>
          <p:nvPr/>
        </p:nvSpPr>
        <p:spPr>
          <a:xfrm>
            <a:off x="6303904" y="2840335"/>
            <a:ext cx="5232666" cy="258465"/>
          </a:xfrm>
          <a:prstGeom prst="rect">
            <a:avLst/>
          </a:prstGeom>
          <a:noFill/>
          <a:ln/>
        </p:spPr>
        <p:txBody>
          <a:bodyPr wrap="none" lIns="0" tIns="0" rIns="0" bIns="0" rtlCol="0" anchor="t"/>
          <a:lstStyle/>
          <a:p>
            <a:pPr marL="0" indent="0" algn="l">
              <a:lnSpc>
                <a:spcPct val="104000"/>
              </a:lnSpc>
              <a:buNone/>
            </a:pPr>
            <a:r>
              <a:rPr lang="en-US" sz="1600" b="1" dirty="0">
                <a:solidFill>
                  <a:srgbClr val="E1E5CD"/>
                </a:solidFill>
                <a:latin typeface="Outfit Bold" pitchFamily="34" charset="0"/>
                <a:ea typeface="Outfit Bold" pitchFamily="34" charset="-122"/>
                <a:cs typeface="Outfit Bold" pitchFamily="34" charset="-120"/>
              </a:rPr>
              <a:t>HERCULES — Maintaining Control During the Project</a:t>
            </a:r>
            <a:endParaRPr lang="en-US" sz="1600" dirty="0"/>
          </a:p>
        </p:txBody>
      </p:sp>
      <p:sp>
        <p:nvSpPr>
          <p:cNvPr id="9" name="Text 7"/>
          <p:cNvSpPr/>
          <p:nvPr/>
        </p:nvSpPr>
        <p:spPr>
          <a:xfrm>
            <a:off x="6303904" y="3264098"/>
            <a:ext cx="5232666" cy="1852315"/>
          </a:xfrm>
          <a:prstGeom prst="rect">
            <a:avLst/>
          </a:prstGeom>
          <a:noFill/>
          <a:ln/>
        </p:spPr>
        <p:txBody>
          <a:bodyPr wrap="square" lIns="0" tIns="0" rIns="0" bIns="0" rtlCol="0" anchor="t">
            <a:normAutofit/>
          </a:bodyPr>
          <a:lstStyle/>
          <a:p>
            <a:pPr marL="0" indent="0" algn="l">
              <a:lnSpc>
                <a:spcPct val="133000"/>
              </a:lnSpc>
              <a:buNone/>
            </a:pPr>
            <a:r>
              <a:rPr lang="en-US" sz="1300" b="1" dirty="0">
                <a:solidFill>
                  <a:srgbClr val="C2C4B5"/>
                </a:solidFill>
                <a:latin typeface="Bitter Bold" pitchFamily="34" charset="0"/>
                <a:ea typeface="Bitter Bold" pitchFamily="34" charset="-122"/>
                <a:cs typeface="Bitter Bold" pitchFamily="34" charset="-120"/>
              </a:rPr>
              <a:t>Operates throughout construction through the disciplined review-and-action cycle. Notices are monitored. Variations are followed through. Correspondence is reviewed. Records are checked. Payment and delay matters are tracked. The relationship with the employer is continuously assessed. HERCULES prevents the control established by EUREKA from being lost as the project becomes busier and more difficult.</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661475" y="1263650"/>
            <a:ext cx="10868745" cy="516731"/>
          </a:xfrm>
          <a:prstGeom prst="rect">
            <a:avLst/>
          </a:prstGeom>
          <a:noFill/>
          <a:ln/>
        </p:spPr>
        <p:txBody>
          <a:bodyPr wrap="none" lIns="0" tIns="0" rIns="0" bIns="0" rtlCol="0" anchor="t"/>
          <a:lstStyle/>
          <a:p>
            <a:pPr marL="0" indent="0" algn="l">
              <a:lnSpc>
                <a:spcPct val="104000"/>
              </a:lnSpc>
              <a:buNone/>
            </a:pPr>
            <a:r>
              <a:rPr lang="en-US" sz="3250" b="1" dirty="0">
                <a:solidFill>
                  <a:srgbClr val="E1E5CD"/>
                </a:solidFill>
                <a:latin typeface="Outfit Bold" pitchFamily="34" charset="0"/>
                <a:ea typeface="Outfit Bold" pitchFamily="34" charset="-122"/>
                <a:cs typeface="Outfit Bold" pitchFamily="34" charset="-120"/>
              </a:rPr>
              <a:t>He Is Not a Lawyer Waiting for a Dispute</a:t>
            </a:r>
            <a:endParaRPr lang="en-US" sz="3250" dirty="0"/>
          </a:p>
        </p:txBody>
      </p:sp>
      <p:sp>
        <p:nvSpPr>
          <p:cNvPr id="3" name="Text 1"/>
          <p:cNvSpPr/>
          <p:nvPr/>
        </p:nvSpPr>
        <p:spPr>
          <a:xfrm>
            <a:off x="909516" y="2297113"/>
            <a:ext cx="11230289" cy="264616"/>
          </a:xfrm>
          <a:prstGeom prst="rect">
            <a:avLst/>
          </a:prstGeom>
          <a:noFill/>
          <a:ln/>
        </p:spPr>
        <p:txBody>
          <a:bodyPr wrap="none" lIns="0" tIns="0" rIns="0" bIns="0" rtlCol="0" anchor="t"/>
          <a:lstStyle/>
          <a:p>
            <a:pPr marL="0" indent="0" algn="l">
              <a:lnSpc>
                <a:spcPct val="133000"/>
              </a:lnSpc>
              <a:buNone/>
            </a:pPr>
            <a:r>
              <a:rPr lang="en-US" sz="1300" b="1" dirty="0">
                <a:solidFill>
                  <a:srgbClr val="C2C4B5"/>
                </a:solidFill>
                <a:latin typeface="Bitter Bold" pitchFamily="34" charset="0"/>
                <a:ea typeface="Bitter Bold" pitchFamily="34" charset="-122"/>
                <a:cs typeface="Bitter Bold" pitchFamily="34" charset="-120"/>
              </a:rPr>
              <a:t>"Traditional dispute services normally begin after the parties are already in conflict. Total Dispute Control begins earlier."</a:t>
            </a:r>
            <a:endParaRPr lang="en-US" sz="1300" dirty="0"/>
          </a:p>
        </p:txBody>
      </p:sp>
      <p:sp>
        <p:nvSpPr>
          <p:cNvPr id="4" name="Shape 2"/>
          <p:cNvSpPr/>
          <p:nvPr/>
        </p:nvSpPr>
        <p:spPr>
          <a:xfrm>
            <a:off x="661475" y="2111077"/>
            <a:ext cx="19050" cy="636687"/>
          </a:xfrm>
          <a:prstGeom prst="roundRect">
            <a:avLst>
              <a:gd name="adj" fmla="val 49999"/>
            </a:avLst>
          </a:prstGeom>
          <a:solidFill>
            <a:srgbClr val="9FA582"/>
          </a:solidFill>
          <a:ln/>
        </p:spPr>
        <p:txBody>
          <a:bodyPr/>
          <a:lstStyle/>
          <a:p>
            <a:endParaRPr lang="en-MY"/>
          </a:p>
        </p:txBody>
      </p:sp>
      <p:sp>
        <p:nvSpPr>
          <p:cNvPr id="5" name="Text 3"/>
          <p:cNvSpPr/>
          <p:nvPr/>
        </p:nvSpPr>
        <p:spPr>
          <a:xfrm>
            <a:off x="661475" y="2933799"/>
            <a:ext cx="10868745" cy="992386"/>
          </a:xfrm>
          <a:prstGeom prst="rect">
            <a:avLst/>
          </a:prstGeom>
          <a:noFill/>
          <a:ln/>
        </p:spPr>
        <p:txBody>
          <a:bodyPr wrap="square" lIns="0" tIns="0" rIns="0" bIns="0" rtlCol="0" anchor="t">
            <a:normAutofit/>
          </a:bodyPr>
          <a:lstStyle/>
          <a:p>
            <a:pPr marL="0" indent="0" algn="l">
              <a:lnSpc>
                <a:spcPct val="133000"/>
              </a:lnSpc>
              <a:buNone/>
            </a:pPr>
            <a:r>
              <a:rPr lang="en-US" sz="1600" b="1" dirty="0">
                <a:solidFill>
                  <a:srgbClr val="C2C4B5"/>
                </a:solidFill>
                <a:latin typeface="Bitter Bold" pitchFamily="34" charset="0"/>
                <a:ea typeface="Bitter Bold" pitchFamily="34" charset="-122"/>
                <a:cs typeface="Bitter Bold" pitchFamily="34" charset="-120"/>
              </a:rPr>
              <a:t>This is a construction management and commercial-control service — implemented by the people managing the project and supported by an experienced construction claims professional. It is not a legal service and it is not retrospective.</a:t>
            </a:r>
            <a:endParaRPr lang="en-US" sz="1600" dirty="0"/>
          </a:p>
        </p:txBody>
      </p:sp>
      <p:sp>
        <p:nvSpPr>
          <p:cNvPr id="6" name="Shape 4"/>
          <p:cNvSpPr/>
          <p:nvPr/>
        </p:nvSpPr>
        <p:spPr>
          <a:xfrm>
            <a:off x="661475" y="4112220"/>
            <a:ext cx="10868745" cy="1482130"/>
          </a:xfrm>
          <a:prstGeom prst="roundRect">
            <a:avLst>
              <a:gd name="adj" fmla="val 1674"/>
            </a:avLst>
          </a:prstGeom>
          <a:solidFill>
            <a:srgbClr val="3B3C3E"/>
          </a:solidFill>
          <a:ln/>
        </p:spPr>
        <p:txBody>
          <a:bodyPr/>
          <a:lstStyle/>
          <a:p>
            <a:endParaRPr lang="en-MY"/>
          </a:p>
        </p:txBody>
      </p:sp>
      <p:sp>
        <p:nvSpPr>
          <p:cNvPr id="7" name="Shape 5"/>
          <p:cNvSpPr/>
          <p:nvPr/>
        </p:nvSpPr>
        <p:spPr>
          <a:xfrm>
            <a:off x="661475" y="4112220"/>
            <a:ext cx="5434373" cy="1482130"/>
          </a:xfrm>
          <a:custGeom>
            <a:avLst/>
            <a:gdLst/>
            <a:ahLst/>
            <a:cxnLst/>
            <a:rect l="l" t="t" r="r" b="b"/>
            <a:pathLst>
              <a:path w="5434373" h="1482130">
                <a:moveTo>
                  <a:pt x="20674" y="0"/>
                </a:moveTo>
                <a:lnTo>
                  <a:pt x="5434373" y="0"/>
                </a:lnTo>
                <a:lnTo>
                  <a:pt x="5434373" y="1482130"/>
                </a:lnTo>
                <a:lnTo>
                  <a:pt x="20674" y="1482130"/>
                </a:lnTo>
                <a:arcTo wR="20674" hR="20674" stAng="5400000" swAng="5400000"/>
                <a:lnTo>
                  <a:pt x="0" y="20674"/>
                </a:lnTo>
                <a:arcTo wR="20674" hR="20674" stAng="10800000" swAng="5400000"/>
                <a:close/>
              </a:path>
            </a:pathLst>
          </a:custGeom>
          <a:solidFill>
            <a:srgbClr val="3B3C3E"/>
          </a:solidFill>
          <a:ln/>
        </p:spPr>
        <p:txBody>
          <a:bodyPr/>
          <a:lstStyle/>
          <a:p>
            <a:endParaRPr lang="en-MY"/>
          </a:p>
        </p:txBody>
      </p:sp>
      <p:sp>
        <p:nvSpPr>
          <p:cNvPr id="8" name="Text 6"/>
          <p:cNvSpPr/>
          <p:nvPr/>
        </p:nvSpPr>
        <p:spPr>
          <a:xfrm>
            <a:off x="826769" y="4277519"/>
            <a:ext cx="5103784" cy="258465"/>
          </a:xfrm>
          <a:prstGeom prst="rect">
            <a:avLst/>
          </a:prstGeom>
          <a:noFill/>
          <a:ln/>
        </p:spPr>
        <p:txBody>
          <a:bodyPr wrap="none" lIns="0" tIns="0" rIns="0" bIns="0" rtlCol="0" anchor="t"/>
          <a:lstStyle/>
          <a:p>
            <a:pPr marL="0" indent="0" algn="l">
              <a:lnSpc>
                <a:spcPct val="104000"/>
              </a:lnSpc>
              <a:buNone/>
            </a:pPr>
            <a:r>
              <a:rPr lang="en-US" sz="1600" b="1" dirty="0">
                <a:solidFill>
                  <a:srgbClr val="C2C4B5"/>
                </a:solidFill>
                <a:latin typeface="Outfit Bold" pitchFamily="34" charset="0"/>
                <a:ea typeface="Outfit Bold" pitchFamily="34" charset="-122"/>
                <a:cs typeface="Outfit Bold" pitchFamily="34" charset="-120"/>
              </a:rPr>
              <a:t>Objective One</a:t>
            </a:r>
            <a:endParaRPr lang="en-US" sz="1600" dirty="0"/>
          </a:p>
        </p:txBody>
      </p:sp>
      <p:sp>
        <p:nvSpPr>
          <p:cNvPr id="9" name="Text 7"/>
          <p:cNvSpPr/>
          <p:nvPr/>
        </p:nvSpPr>
        <p:spPr>
          <a:xfrm>
            <a:off x="826769" y="4635202"/>
            <a:ext cx="5103784" cy="529233"/>
          </a:xfrm>
          <a:prstGeom prst="rect">
            <a:avLst/>
          </a:prstGeom>
          <a:noFill/>
          <a:ln/>
        </p:spPr>
        <p:txBody>
          <a:bodyPr wrap="square" lIns="0" tIns="0" rIns="0" bIns="0" rtlCol="0" anchor="t">
            <a:normAutofit/>
          </a:bodyPr>
          <a:lstStyle/>
          <a:p>
            <a:pPr marL="0" indent="0" algn="l">
              <a:lnSpc>
                <a:spcPct val="133000"/>
              </a:lnSpc>
              <a:buNone/>
            </a:pPr>
            <a:r>
              <a:rPr lang="en-US" sz="1300" b="1" dirty="0">
                <a:solidFill>
                  <a:srgbClr val="C2C4B5"/>
                </a:solidFill>
                <a:latin typeface="Bitter Bold" pitchFamily="34" charset="0"/>
                <a:ea typeface="Bitter Bold" pitchFamily="34" charset="-122"/>
                <a:cs typeface="Bitter Bold" pitchFamily="34" charset="-120"/>
              </a:rPr>
              <a:t>Manage the project so well that arbitration becomes unnecessary.</a:t>
            </a:r>
            <a:endParaRPr lang="en-US" sz="1300" dirty="0"/>
          </a:p>
        </p:txBody>
      </p:sp>
      <p:sp>
        <p:nvSpPr>
          <p:cNvPr id="10" name="Shape 8"/>
          <p:cNvSpPr/>
          <p:nvPr/>
        </p:nvSpPr>
        <p:spPr>
          <a:xfrm>
            <a:off x="6095848" y="4112220"/>
            <a:ext cx="5434373" cy="1482130"/>
          </a:xfrm>
          <a:custGeom>
            <a:avLst/>
            <a:gdLst/>
            <a:ahLst/>
            <a:cxnLst/>
            <a:rect l="l" t="t" r="r" b="b"/>
            <a:pathLst>
              <a:path w="5434373" h="1482130">
                <a:moveTo>
                  <a:pt x="0" y="0"/>
                </a:moveTo>
                <a:lnTo>
                  <a:pt x="5413699" y="0"/>
                </a:lnTo>
                <a:arcTo wR="20674" hR="20674" stAng="16200000" swAng="5400000"/>
                <a:lnTo>
                  <a:pt x="5434373" y="1461455"/>
                </a:lnTo>
                <a:arcTo wR="20674" hR="20674" stAng="0" swAng="5400000"/>
                <a:lnTo>
                  <a:pt x="0" y="1482130"/>
                </a:lnTo>
                <a:lnTo>
                  <a:pt x="0" y="0"/>
                </a:lnTo>
                <a:close/>
              </a:path>
            </a:pathLst>
          </a:custGeom>
          <a:solidFill>
            <a:srgbClr val="3B3C3E"/>
          </a:solidFill>
          <a:ln/>
        </p:spPr>
        <p:txBody>
          <a:bodyPr/>
          <a:lstStyle/>
          <a:p>
            <a:endParaRPr lang="en-MY"/>
          </a:p>
        </p:txBody>
      </p:sp>
      <p:sp>
        <p:nvSpPr>
          <p:cNvPr id="11" name="Shape 9"/>
          <p:cNvSpPr/>
          <p:nvPr/>
        </p:nvSpPr>
        <p:spPr>
          <a:xfrm>
            <a:off x="6095848" y="4112220"/>
            <a:ext cx="19050" cy="1482130"/>
          </a:xfrm>
          <a:prstGeom prst="roundRect">
            <a:avLst>
              <a:gd name="adj" fmla="val 49999"/>
            </a:avLst>
          </a:prstGeom>
          <a:solidFill>
            <a:srgbClr val="545557"/>
          </a:solidFill>
          <a:ln/>
        </p:spPr>
        <p:txBody>
          <a:bodyPr/>
          <a:lstStyle/>
          <a:p>
            <a:endParaRPr lang="en-MY"/>
          </a:p>
        </p:txBody>
      </p:sp>
      <p:sp>
        <p:nvSpPr>
          <p:cNvPr id="12" name="Text 10"/>
          <p:cNvSpPr/>
          <p:nvPr/>
        </p:nvSpPr>
        <p:spPr>
          <a:xfrm>
            <a:off x="6261142" y="4277519"/>
            <a:ext cx="5103784" cy="258465"/>
          </a:xfrm>
          <a:prstGeom prst="rect">
            <a:avLst/>
          </a:prstGeom>
          <a:noFill/>
          <a:ln/>
        </p:spPr>
        <p:txBody>
          <a:bodyPr wrap="none" lIns="0" tIns="0" rIns="0" bIns="0" rtlCol="0" anchor="t"/>
          <a:lstStyle/>
          <a:p>
            <a:pPr marL="0" indent="0" algn="l">
              <a:lnSpc>
                <a:spcPct val="104000"/>
              </a:lnSpc>
              <a:buNone/>
            </a:pPr>
            <a:r>
              <a:rPr lang="en-US" sz="1600" b="1" dirty="0">
                <a:solidFill>
                  <a:srgbClr val="C2C4B5"/>
                </a:solidFill>
                <a:latin typeface="Outfit Bold" pitchFamily="34" charset="0"/>
                <a:ea typeface="Outfit Bold" pitchFamily="34" charset="-122"/>
                <a:cs typeface="Outfit Bold" pitchFamily="34" charset="-120"/>
              </a:rPr>
              <a:t>Objective Two</a:t>
            </a:r>
            <a:endParaRPr lang="en-US" sz="1600" dirty="0"/>
          </a:p>
        </p:txBody>
      </p:sp>
      <p:sp>
        <p:nvSpPr>
          <p:cNvPr id="13" name="Text 11"/>
          <p:cNvSpPr/>
          <p:nvPr/>
        </p:nvSpPr>
        <p:spPr>
          <a:xfrm>
            <a:off x="6261142" y="4635202"/>
            <a:ext cx="5103784" cy="793849"/>
          </a:xfrm>
          <a:prstGeom prst="rect">
            <a:avLst/>
          </a:prstGeom>
          <a:noFill/>
          <a:ln/>
        </p:spPr>
        <p:txBody>
          <a:bodyPr wrap="square" lIns="0" tIns="0" rIns="0" bIns="0" rtlCol="0" anchor="t">
            <a:normAutofit/>
          </a:bodyPr>
          <a:lstStyle/>
          <a:p>
            <a:pPr marL="0" indent="0" algn="l">
              <a:lnSpc>
                <a:spcPct val="133000"/>
              </a:lnSpc>
              <a:buNone/>
            </a:pPr>
            <a:r>
              <a:rPr lang="en-US" sz="1300" b="1" dirty="0">
                <a:solidFill>
                  <a:srgbClr val="C2C4B5"/>
                </a:solidFill>
                <a:latin typeface="Bitter Bold" pitchFamily="34" charset="0"/>
                <a:ea typeface="Bitter Bold" pitchFamily="34" charset="-122"/>
                <a:cs typeface="Bitter Bold" pitchFamily="34" charset="-120"/>
              </a:rPr>
              <a:t>Where a dispute cannot be avoided, enter it with properly issued notices, current variation records and contemporaneous evidence — not missing documents and expired deadlines.</a:t>
            </a:r>
            <a:endParaRPr lang="en-US" sz="13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sp>
        <p:nvSpPr>
          <p:cNvPr id="3" name="Text 0"/>
          <p:cNvSpPr/>
          <p:nvPr/>
        </p:nvSpPr>
        <p:spPr>
          <a:xfrm>
            <a:off x="5233360" y="644426"/>
            <a:ext cx="6296860" cy="516731"/>
          </a:xfrm>
          <a:prstGeom prst="rect">
            <a:avLst/>
          </a:prstGeom>
          <a:noFill/>
          <a:ln/>
        </p:spPr>
        <p:txBody>
          <a:bodyPr wrap="none" lIns="0" tIns="0" rIns="0" bIns="0" rtlCol="0" anchor="t"/>
          <a:lstStyle/>
          <a:p>
            <a:pPr marL="0" indent="0" algn="l">
              <a:lnSpc>
                <a:spcPct val="104000"/>
              </a:lnSpc>
              <a:buNone/>
            </a:pPr>
            <a:r>
              <a:rPr lang="en-US" sz="3250" b="1" dirty="0">
                <a:solidFill>
                  <a:srgbClr val="E1E5CD"/>
                </a:solidFill>
                <a:latin typeface="Outfit Bold" pitchFamily="34" charset="0"/>
                <a:ea typeface="Outfit Bold" pitchFamily="34" charset="-122"/>
                <a:cs typeface="Outfit Bold" pitchFamily="34" charset="-120"/>
              </a:rPr>
              <a:t>For Projects Already in Difficulty</a:t>
            </a:r>
            <a:endParaRPr lang="en-US" sz="3250" dirty="0"/>
          </a:p>
        </p:txBody>
      </p:sp>
      <p:sp>
        <p:nvSpPr>
          <p:cNvPr id="4" name="Text 1"/>
          <p:cNvSpPr/>
          <p:nvPr/>
        </p:nvSpPr>
        <p:spPr>
          <a:xfrm>
            <a:off x="5233360" y="1409204"/>
            <a:ext cx="6296860" cy="3163193"/>
          </a:xfrm>
          <a:prstGeom prst="rect">
            <a:avLst/>
          </a:prstGeom>
          <a:noFill/>
          <a:ln/>
        </p:spPr>
        <p:txBody>
          <a:bodyPr wrap="square" lIns="0" tIns="0" rIns="0" bIns="0" rtlCol="0" anchor="t">
            <a:normAutofit/>
          </a:bodyPr>
          <a:lstStyle/>
          <a:p>
            <a:pPr marL="0" indent="0" algn="l">
              <a:lnSpc>
                <a:spcPct val="133000"/>
              </a:lnSpc>
              <a:spcAft>
                <a:spcPts val="1450"/>
              </a:spcAft>
              <a:buNone/>
            </a:pPr>
            <a:r>
              <a:rPr lang="en-US" sz="1600" b="1" dirty="0">
                <a:solidFill>
                  <a:srgbClr val="C2C4B5"/>
                </a:solidFill>
                <a:latin typeface="Bitter Bold" pitchFamily="34" charset="0"/>
                <a:ea typeface="Bitter Bold" pitchFamily="34" charset="-122"/>
                <a:cs typeface="Bitter Bold" pitchFamily="34" charset="-120"/>
              </a:rPr>
              <a:t>Total Dispute Control can also be introduced after construction has commenced — including on projects where the situation has already become difficult or adversarial.</a:t>
            </a:r>
            <a:endParaRPr lang="en-US" sz="1600" dirty="0"/>
          </a:p>
          <a:p>
            <a:pPr marL="0" indent="0" algn="l">
              <a:lnSpc>
                <a:spcPct val="133000"/>
              </a:lnSpc>
              <a:buNone/>
            </a:pPr>
            <a:r>
              <a:rPr lang="en-US" sz="1600" b="1" dirty="0">
                <a:solidFill>
                  <a:srgbClr val="C2C4B5"/>
                </a:solidFill>
                <a:latin typeface="Bitter Bold" pitchFamily="34" charset="0"/>
                <a:ea typeface="Bitter Bold" pitchFamily="34" charset="-122"/>
                <a:cs typeface="Bitter Bold" pitchFamily="34" charset="-120"/>
              </a:rPr>
              <a:t>The first step is a retrospective examination of the project. We establish which notices were required and which were issued, which deadlines may have been missed, which variations remain unrecorded or unvalued, which payments remain outstanding, and whether the working relationship is approaching a serious dispute.</a:t>
            </a:r>
            <a:endParaRPr lang="en-US" sz="1600" dirty="0"/>
          </a:p>
        </p:txBody>
      </p:sp>
      <p:sp>
        <p:nvSpPr>
          <p:cNvPr id="5" name="Shape 2"/>
          <p:cNvSpPr/>
          <p:nvPr/>
        </p:nvSpPr>
        <p:spPr>
          <a:xfrm>
            <a:off x="5233360" y="4758432"/>
            <a:ext cx="6296860" cy="1455142"/>
          </a:xfrm>
          <a:prstGeom prst="roundRect">
            <a:avLst>
              <a:gd name="adj" fmla="val 1705"/>
            </a:avLst>
          </a:prstGeom>
          <a:solidFill>
            <a:srgbClr val="4B3F02"/>
          </a:solidFill>
          <a:ln/>
        </p:spPr>
        <p:txBody>
          <a:bodyPr/>
          <a:lstStyle/>
          <a:p>
            <a:endParaRPr lang="en-MY"/>
          </a:p>
        </p:txBody>
      </p:sp>
      <p:pic>
        <p:nvPicPr>
          <p:cNvPr id="6" name="Image 1" descr="preencoded.png"/>
          <p:cNvPicPr>
            <a:picLocks noChangeAspect="1"/>
          </p:cNvPicPr>
          <p:nvPr/>
        </p:nvPicPr>
        <p:blipFill>
          <a:blip r:embed="rId4"/>
          <a:stretch>
            <a:fillRect/>
          </a:stretch>
        </p:blipFill>
        <p:spPr>
          <a:xfrm>
            <a:off x="5398655" y="4998145"/>
            <a:ext cx="206667" cy="165298"/>
          </a:xfrm>
          <a:prstGeom prst="rect">
            <a:avLst/>
          </a:prstGeom>
        </p:spPr>
      </p:pic>
      <p:sp>
        <p:nvSpPr>
          <p:cNvPr id="7" name="Text 3"/>
          <p:cNvSpPr/>
          <p:nvPr/>
        </p:nvSpPr>
        <p:spPr>
          <a:xfrm>
            <a:off x="5770617" y="4965005"/>
            <a:ext cx="5594309" cy="1058466"/>
          </a:xfrm>
          <a:prstGeom prst="rect">
            <a:avLst/>
          </a:prstGeom>
          <a:noFill/>
          <a:ln/>
        </p:spPr>
        <p:txBody>
          <a:bodyPr wrap="square" lIns="0" tIns="0" rIns="0" bIns="0" rtlCol="0" anchor="t">
            <a:normAutofit/>
          </a:bodyPr>
          <a:lstStyle/>
          <a:p>
            <a:pPr marL="0" indent="0" algn="l">
              <a:lnSpc>
                <a:spcPct val="133000"/>
              </a:lnSpc>
              <a:buNone/>
            </a:pPr>
            <a:r>
              <a:rPr lang="en-US" sz="1300" b="1" dirty="0">
                <a:solidFill>
                  <a:srgbClr val="FFFFFF"/>
                </a:solidFill>
                <a:latin typeface="Bitter Bold" pitchFamily="34" charset="0"/>
                <a:ea typeface="Bitter Bold" pitchFamily="34" charset="-122"/>
                <a:cs typeface="Bitter Bold" pitchFamily="34" charset="-120"/>
              </a:rPr>
              <a:t>Not every past mistake can be corrected. However, many developing problems can still be contained if identified early enough. The longer the review is delayed, the more difficult it becomes to recover missing documents, reconstruct events and protect the contractor's position.</a:t>
            </a:r>
            <a:endParaRPr lang="en-US" sz="13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661475" y="494209"/>
            <a:ext cx="10868745" cy="500658"/>
          </a:xfrm>
          <a:prstGeom prst="rect">
            <a:avLst/>
          </a:prstGeom>
          <a:noFill/>
          <a:ln/>
        </p:spPr>
        <p:txBody>
          <a:bodyPr wrap="none" lIns="0" tIns="0" rIns="0" bIns="0" rtlCol="0" anchor="t"/>
          <a:lstStyle/>
          <a:p>
            <a:pPr marL="0" indent="0" algn="l">
              <a:lnSpc>
                <a:spcPct val="104000"/>
              </a:lnSpc>
              <a:buNone/>
            </a:pPr>
            <a:r>
              <a:rPr lang="en-US" sz="3150" b="1" dirty="0">
                <a:solidFill>
                  <a:srgbClr val="E1E5CD"/>
                </a:solidFill>
                <a:latin typeface="Outfit Bold" pitchFamily="34" charset="0"/>
                <a:ea typeface="Outfit Bold" pitchFamily="34" charset="-122"/>
                <a:cs typeface="Outfit Bold" pitchFamily="34" charset="-120"/>
              </a:rPr>
              <a:t>Who Should Use Total Dispute Control?</a:t>
            </a:r>
            <a:endParaRPr lang="en-US" sz="3150" dirty="0"/>
          </a:p>
        </p:txBody>
      </p:sp>
      <p:sp>
        <p:nvSpPr>
          <p:cNvPr id="3" name="Text 1"/>
          <p:cNvSpPr/>
          <p:nvPr/>
        </p:nvSpPr>
        <p:spPr>
          <a:xfrm>
            <a:off x="661475" y="1305223"/>
            <a:ext cx="10868745" cy="630833"/>
          </a:xfrm>
          <a:prstGeom prst="rect">
            <a:avLst/>
          </a:prstGeom>
          <a:noFill/>
          <a:ln/>
        </p:spPr>
        <p:txBody>
          <a:bodyPr wrap="square" lIns="0" tIns="0" rIns="0" bIns="0" rtlCol="0" anchor="t">
            <a:normAutofit/>
          </a:bodyPr>
          <a:lstStyle/>
          <a:p>
            <a:pPr marL="0" indent="0" algn="l">
              <a:lnSpc>
                <a:spcPct val="131000"/>
              </a:lnSpc>
              <a:buNone/>
            </a:pPr>
            <a:r>
              <a:rPr lang="en-US" sz="1550" b="1" dirty="0">
                <a:solidFill>
                  <a:srgbClr val="C2C4B5"/>
                </a:solidFill>
                <a:latin typeface="Bitter Bold" pitchFamily="34" charset="0"/>
                <a:ea typeface="Bitter Bold" pitchFamily="34" charset="-122"/>
                <a:cs typeface="Bitter Bold" pitchFamily="34" charset="-120"/>
              </a:rPr>
              <a:t>This programme is built for contractors operating in high-pressure, high-risk environments where the gap between entitlement and recovery is real and costly.</a:t>
            </a:r>
            <a:endParaRPr lang="en-US" sz="155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2110581"/>
            <a:ext cx="400536" cy="400546"/>
          </a:xfrm>
          <a:prstGeom prst="rect">
            <a:avLst/>
          </a:prstGeom>
        </p:spPr>
      </p:pic>
      <p:sp>
        <p:nvSpPr>
          <p:cNvPr id="5" name="Text 2"/>
          <p:cNvSpPr/>
          <p:nvPr/>
        </p:nvSpPr>
        <p:spPr>
          <a:xfrm>
            <a:off x="661475" y="2705100"/>
            <a:ext cx="5337339" cy="250329"/>
          </a:xfrm>
          <a:prstGeom prst="rect">
            <a:avLst/>
          </a:prstGeom>
          <a:noFill/>
          <a:ln/>
        </p:spPr>
        <p:txBody>
          <a:bodyPr wrap="none" lIns="0" tIns="0" rIns="0" bIns="0" rtlCol="0" anchor="t"/>
          <a:lstStyle/>
          <a:p>
            <a:pPr marL="0" indent="0" algn="l">
              <a:lnSpc>
                <a:spcPct val="104000"/>
              </a:lnSpc>
              <a:buNone/>
            </a:pPr>
            <a:r>
              <a:rPr lang="en-US" sz="1550" b="1" dirty="0">
                <a:solidFill>
                  <a:srgbClr val="C2C4B5"/>
                </a:solidFill>
                <a:latin typeface="Outfit Bold" pitchFamily="34" charset="0"/>
                <a:ea typeface="Outfit Bold" pitchFamily="34" charset="-122"/>
                <a:cs typeface="Outfit Bold" pitchFamily="34" charset="-120"/>
              </a:rPr>
              <a:t>Contractors Performing Additional Work</a:t>
            </a:r>
            <a:endParaRPr lang="en-US" sz="1550" dirty="0"/>
          </a:p>
        </p:txBody>
      </p:sp>
      <p:sp>
        <p:nvSpPr>
          <p:cNvPr id="6" name="Text 3"/>
          <p:cNvSpPr/>
          <p:nvPr/>
        </p:nvSpPr>
        <p:spPr>
          <a:xfrm>
            <a:off x="661475" y="3048496"/>
            <a:ext cx="5337339" cy="504627"/>
          </a:xfrm>
          <a:prstGeom prst="rect">
            <a:avLst/>
          </a:prstGeom>
          <a:noFill/>
          <a:ln/>
        </p:spPr>
        <p:txBody>
          <a:bodyPr wrap="square" lIns="0" tIns="0" rIns="0" bIns="0" rtlCol="0" anchor="t">
            <a:normAutofit/>
          </a:bodyPr>
          <a:lstStyle/>
          <a:p>
            <a:pPr marL="0" indent="0" algn="l">
              <a:lnSpc>
                <a:spcPct val="131000"/>
              </a:lnSpc>
              <a:buNone/>
            </a:pPr>
            <a:r>
              <a:rPr lang="en-US" sz="1250" b="1" dirty="0">
                <a:solidFill>
                  <a:srgbClr val="C2C4B5"/>
                </a:solidFill>
                <a:latin typeface="Bitter Bold" pitchFamily="34" charset="0"/>
                <a:ea typeface="Bitter Bold" pitchFamily="34" charset="-122"/>
                <a:cs typeface="Bitter Bold" pitchFamily="34" charset="-120"/>
              </a:rPr>
              <a:t>Regularly carrying out changed or additional work that generates variation and claims exposure throughout the project.</a:t>
            </a:r>
            <a:endParaRPr lang="en-US" sz="125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92782" y="2110581"/>
            <a:ext cx="400536" cy="400546"/>
          </a:xfrm>
          <a:prstGeom prst="rect">
            <a:avLst/>
          </a:prstGeom>
        </p:spPr>
      </p:pic>
      <p:sp>
        <p:nvSpPr>
          <p:cNvPr id="8" name="Text 4"/>
          <p:cNvSpPr/>
          <p:nvPr/>
        </p:nvSpPr>
        <p:spPr>
          <a:xfrm>
            <a:off x="6192782" y="2705100"/>
            <a:ext cx="5337438" cy="250329"/>
          </a:xfrm>
          <a:prstGeom prst="rect">
            <a:avLst/>
          </a:prstGeom>
          <a:noFill/>
          <a:ln/>
        </p:spPr>
        <p:txBody>
          <a:bodyPr wrap="none" lIns="0" tIns="0" rIns="0" bIns="0" rtlCol="0" anchor="t"/>
          <a:lstStyle/>
          <a:p>
            <a:pPr marL="0" indent="0" algn="l">
              <a:lnSpc>
                <a:spcPct val="104000"/>
              </a:lnSpc>
              <a:buNone/>
            </a:pPr>
            <a:r>
              <a:rPr lang="en-US" sz="1550" b="1" dirty="0">
                <a:solidFill>
                  <a:srgbClr val="C2C4B5"/>
                </a:solidFill>
                <a:latin typeface="Outfit Bold" pitchFamily="34" charset="0"/>
                <a:ea typeface="Outfit Bold" pitchFamily="34" charset="-122"/>
                <a:cs typeface="Outfit Bold" pitchFamily="34" charset="-120"/>
              </a:rPr>
              <a:t>Contractors Facing Delayed Instructions</a:t>
            </a:r>
            <a:endParaRPr lang="en-US" sz="1550" dirty="0"/>
          </a:p>
        </p:txBody>
      </p:sp>
      <p:sp>
        <p:nvSpPr>
          <p:cNvPr id="9" name="Text 5"/>
          <p:cNvSpPr/>
          <p:nvPr/>
        </p:nvSpPr>
        <p:spPr>
          <a:xfrm>
            <a:off x="6192782" y="3048496"/>
            <a:ext cx="5337438" cy="756940"/>
          </a:xfrm>
          <a:prstGeom prst="rect">
            <a:avLst/>
          </a:prstGeom>
          <a:noFill/>
          <a:ln/>
        </p:spPr>
        <p:txBody>
          <a:bodyPr wrap="square" lIns="0" tIns="0" rIns="0" bIns="0" rtlCol="0" anchor="t">
            <a:normAutofit/>
          </a:bodyPr>
          <a:lstStyle/>
          <a:p>
            <a:pPr marL="0" indent="0" algn="l">
              <a:lnSpc>
                <a:spcPct val="131000"/>
              </a:lnSpc>
              <a:buNone/>
            </a:pPr>
            <a:r>
              <a:rPr lang="en-US" sz="1250" b="1" dirty="0">
                <a:solidFill>
                  <a:srgbClr val="C2C4B5"/>
                </a:solidFill>
                <a:latin typeface="Bitter Bold" pitchFamily="34" charset="0"/>
                <a:ea typeface="Bitter Bold" pitchFamily="34" charset="-122"/>
                <a:cs typeface="Bitter Bold" pitchFamily="34" charset="-120"/>
              </a:rPr>
              <a:t>Experiencing delayed instructions, drawings, site access or payment — each of which requires timely contractual notices to preserve entitlement.</a:t>
            </a:r>
            <a:endParaRPr lang="en-US" sz="125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1475" y="4115792"/>
            <a:ext cx="400536" cy="400546"/>
          </a:xfrm>
          <a:prstGeom prst="rect">
            <a:avLst/>
          </a:prstGeom>
        </p:spPr>
      </p:pic>
      <p:sp>
        <p:nvSpPr>
          <p:cNvPr id="11" name="Text 6"/>
          <p:cNvSpPr/>
          <p:nvPr/>
        </p:nvSpPr>
        <p:spPr>
          <a:xfrm>
            <a:off x="661475" y="4710311"/>
            <a:ext cx="5337339" cy="250329"/>
          </a:xfrm>
          <a:prstGeom prst="rect">
            <a:avLst/>
          </a:prstGeom>
          <a:noFill/>
          <a:ln/>
        </p:spPr>
        <p:txBody>
          <a:bodyPr wrap="none" lIns="0" tIns="0" rIns="0" bIns="0" rtlCol="0" anchor="t"/>
          <a:lstStyle/>
          <a:p>
            <a:pPr marL="0" indent="0" algn="l">
              <a:lnSpc>
                <a:spcPct val="104000"/>
              </a:lnSpc>
              <a:buNone/>
            </a:pPr>
            <a:r>
              <a:rPr lang="en-US" sz="1550" b="1" dirty="0">
                <a:solidFill>
                  <a:srgbClr val="C2C4B5"/>
                </a:solidFill>
                <a:latin typeface="Outfit Bold" pitchFamily="34" charset="0"/>
                <a:ea typeface="Outfit Bold" pitchFamily="34" charset="-122"/>
                <a:cs typeface="Outfit Bold" pitchFamily="34" charset="-120"/>
              </a:rPr>
              <a:t>Multi-Subcontractor Projects</a:t>
            </a:r>
            <a:endParaRPr lang="en-US" sz="1550" dirty="0"/>
          </a:p>
        </p:txBody>
      </p:sp>
      <p:sp>
        <p:nvSpPr>
          <p:cNvPr id="12" name="Text 7"/>
          <p:cNvSpPr/>
          <p:nvPr/>
        </p:nvSpPr>
        <p:spPr>
          <a:xfrm>
            <a:off x="661475" y="5053707"/>
            <a:ext cx="5337339" cy="504627"/>
          </a:xfrm>
          <a:prstGeom prst="rect">
            <a:avLst/>
          </a:prstGeom>
          <a:noFill/>
          <a:ln/>
        </p:spPr>
        <p:txBody>
          <a:bodyPr wrap="square" lIns="0" tIns="0" rIns="0" bIns="0" rtlCol="0" anchor="t">
            <a:normAutofit/>
          </a:bodyPr>
          <a:lstStyle/>
          <a:p>
            <a:pPr marL="0" indent="0" algn="l">
              <a:lnSpc>
                <a:spcPct val="131000"/>
              </a:lnSpc>
              <a:buNone/>
            </a:pPr>
            <a:r>
              <a:rPr lang="en-US" sz="1250" b="1" dirty="0">
                <a:solidFill>
                  <a:srgbClr val="C2C4B5"/>
                </a:solidFill>
                <a:latin typeface="Bitter Bold" pitchFamily="34" charset="0"/>
                <a:ea typeface="Bitter Bold" pitchFamily="34" charset="-122"/>
                <a:cs typeface="Bitter Bold" pitchFamily="34" charset="-120"/>
              </a:rPr>
              <a:t>Managing several subcontractors and large volumes of correspondence across a complex site with multiple interfaces.</a:t>
            </a:r>
            <a:endParaRPr lang="en-US" sz="125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192782" y="4115792"/>
            <a:ext cx="400536" cy="400546"/>
          </a:xfrm>
          <a:prstGeom prst="rect">
            <a:avLst/>
          </a:prstGeom>
        </p:spPr>
      </p:pic>
      <p:sp>
        <p:nvSpPr>
          <p:cNvPr id="14" name="Text 8"/>
          <p:cNvSpPr/>
          <p:nvPr/>
        </p:nvSpPr>
        <p:spPr>
          <a:xfrm>
            <a:off x="6192782" y="4710311"/>
            <a:ext cx="5337438" cy="250329"/>
          </a:xfrm>
          <a:prstGeom prst="rect">
            <a:avLst/>
          </a:prstGeom>
          <a:noFill/>
          <a:ln/>
        </p:spPr>
        <p:txBody>
          <a:bodyPr wrap="none" lIns="0" tIns="0" rIns="0" bIns="0" rtlCol="0" anchor="t"/>
          <a:lstStyle/>
          <a:p>
            <a:pPr marL="0" indent="0" algn="l">
              <a:lnSpc>
                <a:spcPct val="104000"/>
              </a:lnSpc>
              <a:buNone/>
            </a:pPr>
            <a:r>
              <a:rPr lang="en-US" sz="1550" b="1" dirty="0">
                <a:solidFill>
                  <a:srgbClr val="C2C4B5"/>
                </a:solidFill>
                <a:latin typeface="Outfit Bold" pitchFamily="34" charset="0"/>
                <a:ea typeface="Outfit Bold" pitchFamily="34" charset="-122"/>
                <a:cs typeface="Outfit Bold" pitchFamily="34" charset="-120"/>
              </a:rPr>
              <a:t>No Dedicated Claims Department</a:t>
            </a:r>
            <a:endParaRPr lang="en-US" sz="1550" dirty="0"/>
          </a:p>
        </p:txBody>
      </p:sp>
      <p:sp>
        <p:nvSpPr>
          <p:cNvPr id="15" name="Text 9"/>
          <p:cNvSpPr/>
          <p:nvPr/>
        </p:nvSpPr>
        <p:spPr>
          <a:xfrm>
            <a:off x="6192782" y="5053707"/>
            <a:ext cx="5337438" cy="504627"/>
          </a:xfrm>
          <a:prstGeom prst="rect">
            <a:avLst/>
          </a:prstGeom>
          <a:noFill/>
          <a:ln/>
        </p:spPr>
        <p:txBody>
          <a:bodyPr wrap="square" lIns="0" tIns="0" rIns="0" bIns="0" rtlCol="0" anchor="t">
            <a:normAutofit/>
          </a:bodyPr>
          <a:lstStyle/>
          <a:p>
            <a:pPr marL="0" indent="0" algn="l">
              <a:lnSpc>
                <a:spcPct val="131000"/>
              </a:lnSpc>
              <a:buNone/>
            </a:pPr>
            <a:r>
              <a:rPr lang="en-US" sz="1250" b="1" dirty="0">
                <a:solidFill>
                  <a:srgbClr val="C2C4B5"/>
                </a:solidFill>
                <a:latin typeface="Bitter Bold" pitchFamily="34" charset="0"/>
                <a:ea typeface="Bitter Bold" pitchFamily="34" charset="-122"/>
                <a:cs typeface="Bitter Bold" pitchFamily="34" charset="-120"/>
              </a:rPr>
              <a:t>Operating without in-house claims expertise — and repeatedly reaching project end with unresolved variations and lost notices.</a:t>
            </a:r>
            <a:endParaRPr lang="en-US" sz="1250" dirty="0"/>
          </a:p>
        </p:txBody>
      </p:sp>
      <p:sp>
        <p:nvSpPr>
          <p:cNvPr id="16" name="Text 10"/>
          <p:cNvSpPr/>
          <p:nvPr/>
        </p:nvSpPr>
        <p:spPr>
          <a:xfrm>
            <a:off x="661475" y="5732859"/>
            <a:ext cx="10868745" cy="630833"/>
          </a:xfrm>
          <a:prstGeom prst="rect">
            <a:avLst/>
          </a:prstGeom>
          <a:noFill/>
          <a:ln/>
        </p:spPr>
        <p:txBody>
          <a:bodyPr wrap="square" lIns="0" tIns="0" rIns="0" bIns="0" rtlCol="0" anchor="t">
            <a:normAutofit/>
          </a:bodyPr>
          <a:lstStyle/>
          <a:p>
            <a:pPr marL="0" indent="0" algn="l">
              <a:lnSpc>
                <a:spcPct val="131000"/>
              </a:lnSpc>
              <a:buNone/>
            </a:pPr>
            <a:r>
              <a:rPr lang="en-US" sz="1550" b="1" dirty="0">
                <a:solidFill>
                  <a:srgbClr val="C2C4B5"/>
                </a:solidFill>
                <a:latin typeface="Bitter Bold" pitchFamily="34" charset="0"/>
                <a:ea typeface="Bitter Bold" pitchFamily="34" charset="-122"/>
                <a:cs typeface="Bitter Bold" pitchFamily="34" charset="-120"/>
              </a:rPr>
              <a:t>It is especially valuable to directors who do not want to discover at the end of a project that substantial sums cannot be recovered because the necessary action was not taken months earlier.</a:t>
            </a:r>
            <a:endParaRPr lang="en-US" sz="15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661475" y="1460103"/>
            <a:ext cx="10868745" cy="516731"/>
          </a:xfrm>
          <a:prstGeom prst="rect">
            <a:avLst/>
          </a:prstGeom>
          <a:noFill/>
          <a:ln/>
        </p:spPr>
        <p:txBody>
          <a:bodyPr wrap="none" lIns="0" tIns="0" rIns="0" bIns="0" rtlCol="0" anchor="t"/>
          <a:lstStyle/>
          <a:p>
            <a:pPr marL="0" indent="0" algn="l">
              <a:lnSpc>
                <a:spcPct val="104000"/>
              </a:lnSpc>
              <a:buNone/>
            </a:pPr>
            <a:r>
              <a:rPr lang="en-US" sz="3250" b="1" dirty="0">
                <a:solidFill>
                  <a:srgbClr val="E1E5CD"/>
                </a:solidFill>
                <a:latin typeface="Outfit Bold" pitchFamily="34" charset="0"/>
                <a:ea typeface="Outfit Bold" pitchFamily="34" charset="-122"/>
                <a:cs typeface="Outfit Bold" pitchFamily="34" charset="-120"/>
              </a:rPr>
              <a:t>A Monthly Service — Not a One-Off Report</a:t>
            </a:r>
            <a:endParaRPr lang="en-US" sz="3250" dirty="0"/>
          </a:p>
        </p:txBody>
      </p:sp>
      <p:sp>
        <p:nvSpPr>
          <p:cNvPr id="3" name="Shape 1"/>
          <p:cNvSpPr/>
          <p:nvPr/>
        </p:nvSpPr>
        <p:spPr>
          <a:xfrm>
            <a:off x="542415" y="2224881"/>
            <a:ext cx="4343490" cy="2325588"/>
          </a:xfrm>
          <a:prstGeom prst="roundRect">
            <a:avLst>
              <a:gd name="adj" fmla="val 1067"/>
            </a:avLst>
          </a:prstGeom>
          <a:solidFill>
            <a:srgbClr val="9FA582"/>
          </a:solidFill>
          <a:ln/>
        </p:spPr>
        <p:txBody>
          <a:bodyPr/>
          <a:lstStyle/>
          <a:p>
            <a:endParaRPr lang="en-MY"/>
          </a:p>
        </p:txBody>
      </p:sp>
      <p:sp>
        <p:nvSpPr>
          <p:cNvPr id="4" name="Text 2"/>
          <p:cNvSpPr/>
          <p:nvPr/>
        </p:nvSpPr>
        <p:spPr>
          <a:xfrm>
            <a:off x="707710" y="2390180"/>
            <a:ext cx="4012901" cy="258465"/>
          </a:xfrm>
          <a:prstGeom prst="rect">
            <a:avLst/>
          </a:prstGeom>
          <a:noFill/>
          <a:ln/>
        </p:spPr>
        <p:txBody>
          <a:bodyPr wrap="none" lIns="0" tIns="0" rIns="0" bIns="0" rtlCol="0" anchor="t"/>
          <a:lstStyle/>
          <a:p>
            <a:pPr marL="0" indent="0" algn="l">
              <a:lnSpc>
                <a:spcPct val="104000"/>
              </a:lnSpc>
              <a:buNone/>
            </a:pPr>
            <a:r>
              <a:rPr lang="en-US" sz="1600" b="1" dirty="0">
                <a:solidFill>
                  <a:srgbClr val="000000"/>
                </a:solidFill>
                <a:latin typeface="Outfit Bold" pitchFamily="34" charset="0"/>
                <a:ea typeface="Outfit Bold" pitchFamily="34" charset="-122"/>
                <a:cs typeface="Outfit Bold" pitchFamily="34" charset="-120"/>
              </a:rPr>
              <a:t>What You Receive</a:t>
            </a:r>
            <a:endParaRPr lang="en-US" sz="1600" dirty="0"/>
          </a:p>
        </p:txBody>
      </p:sp>
      <p:sp>
        <p:nvSpPr>
          <p:cNvPr id="5" name="Text 3"/>
          <p:cNvSpPr/>
          <p:nvPr/>
        </p:nvSpPr>
        <p:spPr>
          <a:xfrm>
            <a:off x="707710" y="2813943"/>
            <a:ext cx="4012901" cy="1323082"/>
          </a:xfrm>
          <a:prstGeom prst="rect">
            <a:avLst/>
          </a:prstGeom>
          <a:noFill/>
          <a:ln/>
        </p:spPr>
        <p:txBody>
          <a:bodyPr wrap="square" lIns="0" tIns="0" rIns="0" bIns="0" rtlCol="0" anchor="t">
            <a:normAutofit/>
          </a:bodyPr>
          <a:lstStyle/>
          <a:p>
            <a:pPr marL="0" indent="0" algn="l">
              <a:lnSpc>
                <a:spcPct val="133000"/>
              </a:lnSpc>
              <a:buNone/>
            </a:pPr>
            <a:r>
              <a:rPr lang="en-US" sz="1300" b="1" dirty="0">
                <a:solidFill>
                  <a:srgbClr val="000000"/>
                </a:solidFill>
                <a:latin typeface="Bitter Bold" pitchFamily="34" charset="0"/>
                <a:ea typeface="Bitter Bold" pitchFamily="34" charset="-122"/>
                <a:cs typeface="Bitter Bold" pitchFamily="34" charset="-120"/>
              </a:rPr>
              <a:t>An operating system for controlling contractual claims and developing disputes throughout the entire project — supported by a designated Dispute Control Manager conducting structured reviews at required intervals.</a:t>
            </a:r>
            <a:endParaRPr lang="en-US" sz="1300" dirty="0"/>
          </a:p>
        </p:txBody>
      </p:sp>
      <p:sp>
        <p:nvSpPr>
          <p:cNvPr id="6" name="Text 4"/>
          <p:cNvSpPr/>
          <p:nvPr/>
        </p:nvSpPr>
        <p:spPr>
          <a:xfrm>
            <a:off x="5176609" y="2390180"/>
            <a:ext cx="6359862" cy="258465"/>
          </a:xfrm>
          <a:prstGeom prst="rect">
            <a:avLst/>
          </a:prstGeom>
          <a:noFill/>
          <a:ln/>
        </p:spPr>
        <p:txBody>
          <a:bodyPr wrap="none" lIns="0" tIns="0" rIns="0" bIns="0" rtlCol="0" anchor="t"/>
          <a:lstStyle/>
          <a:p>
            <a:pPr marL="0" indent="0" algn="l">
              <a:lnSpc>
                <a:spcPct val="104000"/>
              </a:lnSpc>
              <a:buNone/>
            </a:pPr>
            <a:r>
              <a:rPr lang="en-US" sz="1600" b="1" dirty="0">
                <a:solidFill>
                  <a:srgbClr val="E1E5CD"/>
                </a:solidFill>
                <a:latin typeface="Outfit Bold" pitchFamily="34" charset="0"/>
                <a:ea typeface="Outfit Bold" pitchFamily="34" charset="-122"/>
                <a:cs typeface="Outfit Bold" pitchFamily="34" charset="-120"/>
              </a:rPr>
              <a:t>How It Is Structured</a:t>
            </a:r>
            <a:endParaRPr lang="en-US" sz="1600" dirty="0"/>
          </a:p>
        </p:txBody>
      </p:sp>
      <p:sp>
        <p:nvSpPr>
          <p:cNvPr id="7" name="Text 5"/>
          <p:cNvSpPr/>
          <p:nvPr/>
        </p:nvSpPr>
        <p:spPr>
          <a:xfrm>
            <a:off x="5176609" y="2813943"/>
            <a:ext cx="6359862" cy="1587698"/>
          </a:xfrm>
          <a:prstGeom prst="rect">
            <a:avLst/>
          </a:prstGeom>
          <a:noFill/>
          <a:ln/>
        </p:spPr>
        <p:txBody>
          <a:bodyPr wrap="square" lIns="0" tIns="0" rIns="0" bIns="0" rtlCol="0" anchor="t">
            <a:normAutofit/>
          </a:bodyPr>
          <a:lstStyle/>
          <a:p>
            <a:pPr marL="0" indent="0" algn="l">
              <a:lnSpc>
                <a:spcPct val="133000"/>
              </a:lnSpc>
              <a:buNone/>
            </a:pPr>
            <a:r>
              <a:rPr lang="en-US" sz="1300" b="1" dirty="0">
                <a:solidFill>
                  <a:srgbClr val="C2C4B5"/>
                </a:solidFill>
                <a:latin typeface="Bitter Bold" pitchFamily="34" charset="0"/>
                <a:ea typeface="Bitter Bold" pitchFamily="34" charset="-122"/>
                <a:cs typeface="Bitter Bold" pitchFamily="34" charset="-120"/>
              </a:rPr>
              <a:t>The monthly service continues for the agreed period. Structured project reviews are conducted fortnightly. Urgent matters are escalated as they arise — not held until the next scheduled review. Where the service is provided as a benefit under an approved commercial arrangement linked to your Construction Insurance placement, the monthly Dispute Control service may be available without a separate advisory retainer, subject to applicable eligibility requirements.</a:t>
            </a:r>
            <a:endParaRPr lang="en-US" sz="1300" dirty="0"/>
          </a:p>
        </p:txBody>
      </p:sp>
      <p:sp>
        <p:nvSpPr>
          <p:cNvPr id="8" name="Shape 6"/>
          <p:cNvSpPr/>
          <p:nvPr/>
        </p:nvSpPr>
        <p:spPr>
          <a:xfrm>
            <a:off x="661475" y="4736505"/>
            <a:ext cx="10868745" cy="661293"/>
          </a:xfrm>
          <a:prstGeom prst="roundRect">
            <a:avLst>
              <a:gd name="adj" fmla="val 3752"/>
            </a:avLst>
          </a:prstGeom>
          <a:solidFill>
            <a:srgbClr val="474A35"/>
          </a:solidFill>
          <a:ln/>
        </p:spPr>
        <p:txBody>
          <a:bodyPr/>
          <a:lstStyle/>
          <a:p>
            <a:endParaRPr lang="en-MY"/>
          </a:p>
        </p:txBody>
      </p:sp>
      <p:pic>
        <p:nvPicPr>
          <p:cNvPr id="9" name="Image 0" descr="preencoded.png"/>
          <p:cNvPicPr>
            <a:picLocks noChangeAspect="1"/>
          </p:cNvPicPr>
          <p:nvPr/>
        </p:nvPicPr>
        <p:blipFill>
          <a:blip r:embed="rId3"/>
          <a:stretch>
            <a:fillRect/>
          </a:stretch>
        </p:blipFill>
        <p:spPr>
          <a:xfrm>
            <a:off x="826769" y="4976217"/>
            <a:ext cx="206667" cy="165298"/>
          </a:xfrm>
          <a:prstGeom prst="rect">
            <a:avLst/>
          </a:prstGeom>
        </p:spPr>
      </p:pic>
      <p:sp>
        <p:nvSpPr>
          <p:cNvPr id="10" name="Text 7"/>
          <p:cNvSpPr/>
          <p:nvPr/>
        </p:nvSpPr>
        <p:spPr>
          <a:xfrm>
            <a:off x="1198731" y="4943078"/>
            <a:ext cx="10775780" cy="264616"/>
          </a:xfrm>
          <a:prstGeom prst="rect">
            <a:avLst/>
          </a:prstGeom>
          <a:noFill/>
          <a:ln/>
        </p:spPr>
        <p:txBody>
          <a:bodyPr wrap="none" lIns="0" tIns="0" rIns="0" bIns="0" rtlCol="0" anchor="t"/>
          <a:lstStyle/>
          <a:p>
            <a:pPr marL="0" indent="0" algn="l">
              <a:lnSpc>
                <a:spcPct val="133000"/>
              </a:lnSpc>
              <a:buNone/>
            </a:pPr>
            <a:r>
              <a:rPr lang="en-US" sz="1300" b="1" dirty="0">
                <a:solidFill>
                  <a:srgbClr val="FFFFFF"/>
                </a:solidFill>
                <a:latin typeface="Bitter Bold" pitchFamily="34" charset="0"/>
                <a:ea typeface="Bitter Bold" pitchFamily="34" charset="-122"/>
                <a:cs typeface="Bitter Bold" pitchFamily="34" charset="-120"/>
              </a:rPr>
              <a:t>Your company does not receive a report that is delivered once and then placed on a shelf. You receive continuous, active control.</a:t>
            </a:r>
            <a:endParaRPr lang="en-US" sz="13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661475" y="626963"/>
            <a:ext cx="10868745" cy="713184"/>
          </a:xfrm>
          <a:prstGeom prst="rect">
            <a:avLst/>
          </a:prstGeom>
          <a:noFill/>
          <a:ln/>
        </p:spPr>
        <p:txBody>
          <a:bodyPr wrap="none" lIns="0" tIns="0" rIns="0" bIns="0" rtlCol="0" anchor="t"/>
          <a:lstStyle/>
          <a:p>
            <a:pPr marL="0" indent="0" algn="l">
              <a:lnSpc>
                <a:spcPct val="104000"/>
              </a:lnSpc>
              <a:buNone/>
            </a:pPr>
            <a:r>
              <a:rPr lang="en-US" sz="4450" b="1" dirty="0">
                <a:solidFill>
                  <a:srgbClr val="E1E5CD"/>
                </a:solidFill>
                <a:latin typeface="Outfit Bold" pitchFamily="34" charset="0"/>
                <a:ea typeface="Outfit Bold" pitchFamily="34" charset="-122"/>
                <a:cs typeface="Outfit Bold" pitchFamily="34" charset="-120"/>
              </a:rPr>
              <a:t>Do not wait until the Final Account.</a:t>
            </a:r>
            <a:endParaRPr lang="en-US" sz="4450" dirty="0"/>
          </a:p>
        </p:txBody>
      </p:sp>
      <p:sp>
        <p:nvSpPr>
          <p:cNvPr id="3" name="Text 1"/>
          <p:cNvSpPr/>
          <p:nvPr/>
        </p:nvSpPr>
        <p:spPr>
          <a:xfrm>
            <a:off x="661475" y="1670844"/>
            <a:ext cx="10868745" cy="661591"/>
          </a:xfrm>
          <a:prstGeom prst="rect">
            <a:avLst/>
          </a:prstGeom>
          <a:noFill/>
          <a:ln/>
        </p:spPr>
        <p:txBody>
          <a:bodyPr wrap="square" lIns="0" tIns="0" rIns="0" bIns="0" rtlCol="0" anchor="t">
            <a:normAutofit/>
          </a:bodyPr>
          <a:lstStyle/>
          <a:p>
            <a:pPr marL="0" indent="0" algn="l">
              <a:lnSpc>
                <a:spcPct val="133000"/>
              </a:lnSpc>
              <a:buNone/>
            </a:pPr>
            <a:r>
              <a:rPr lang="en-US" sz="1600" b="1" dirty="0">
                <a:solidFill>
                  <a:srgbClr val="C2C4B5"/>
                </a:solidFill>
                <a:latin typeface="Bitter Bold" pitchFamily="34" charset="0"/>
                <a:ea typeface="Bitter Bold" pitchFamily="34" charset="-122"/>
                <a:cs typeface="Bitter Bold" pitchFamily="34" charset="-120"/>
              </a:rPr>
              <a:t>The end of the project is the worst time to begin discovering what happened during the project. By then, the evidence your company needs to recover what it is owed may no longer exist.</a:t>
            </a:r>
            <a:endParaRPr lang="en-US" sz="1600" dirty="0"/>
          </a:p>
        </p:txBody>
      </p:sp>
      <p:sp>
        <p:nvSpPr>
          <p:cNvPr id="4" name="Shape 2"/>
          <p:cNvSpPr/>
          <p:nvPr/>
        </p:nvSpPr>
        <p:spPr>
          <a:xfrm>
            <a:off x="661475" y="2518470"/>
            <a:ext cx="5351725" cy="1217513"/>
          </a:xfrm>
          <a:prstGeom prst="roundRect">
            <a:avLst>
              <a:gd name="adj" fmla="val 2038"/>
            </a:avLst>
          </a:prstGeom>
          <a:solidFill>
            <a:srgbClr val="3B3C3E"/>
          </a:solidFill>
          <a:ln/>
        </p:spPr>
        <p:txBody>
          <a:bodyPr/>
          <a:lstStyle/>
          <a:p>
            <a:endParaRPr lang="en-MY"/>
          </a:p>
        </p:txBody>
      </p:sp>
      <p:sp>
        <p:nvSpPr>
          <p:cNvPr id="5" name="Text 3"/>
          <p:cNvSpPr/>
          <p:nvPr/>
        </p:nvSpPr>
        <p:spPr>
          <a:xfrm>
            <a:off x="826769" y="2683768"/>
            <a:ext cx="5021137" cy="258465"/>
          </a:xfrm>
          <a:prstGeom prst="rect">
            <a:avLst/>
          </a:prstGeom>
          <a:noFill/>
          <a:ln/>
        </p:spPr>
        <p:txBody>
          <a:bodyPr wrap="none" lIns="0" tIns="0" rIns="0" bIns="0" rtlCol="0" anchor="t"/>
          <a:lstStyle/>
          <a:p>
            <a:pPr marL="0" indent="0" algn="l">
              <a:lnSpc>
                <a:spcPct val="104000"/>
              </a:lnSpc>
              <a:buNone/>
            </a:pPr>
            <a:r>
              <a:rPr lang="en-US" sz="1600" b="1" dirty="0">
                <a:solidFill>
                  <a:srgbClr val="C2C4B5"/>
                </a:solidFill>
                <a:latin typeface="Outfit Bold" pitchFamily="34" charset="0"/>
                <a:ea typeface="Outfit Bold" pitchFamily="34" charset="-122"/>
                <a:cs typeface="Outfit Bold" pitchFamily="34" charset="-120"/>
              </a:rPr>
              <a:t>Notice Period Expired</a:t>
            </a:r>
            <a:endParaRPr lang="en-US" sz="1600" dirty="0"/>
          </a:p>
        </p:txBody>
      </p:sp>
      <p:sp>
        <p:nvSpPr>
          <p:cNvPr id="6" name="Text 4"/>
          <p:cNvSpPr/>
          <p:nvPr/>
        </p:nvSpPr>
        <p:spPr>
          <a:xfrm>
            <a:off x="826769" y="3041452"/>
            <a:ext cx="5021137" cy="529233"/>
          </a:xfrm>
          <a:prstGeom prst="rect">
            <a:avLst/>
          </a:prstGeom>
          <a:noFill/>
          <a:ln/>
        </p:spPr>
        <p:txBody>
          <a:bodyPr wrap="square" lIns="0" tIns="0" rIns="0" bIns="0" rtlCol="0" anchor="t">
            <a:normAutofit/>
          </a:bodyPr>
          <a:lstStyle/>
          <a:p>
            <a:pPr marL="0" indent="0" algn="l">
              <a:lnSpc>
                <a:spcPct val="133000"/>
              </a:lnSpc>
              <a:buNone/>
            </a:pPr>
            <a:r>
              <a:rPr lang="en-US" sz="1300" b="1" dirty="0">
                <a:solidFill>
                  <a:srgbClr val="C2C4B5"/>
                </a:solidFill>
                <a:latin typeface="Bitter Bold" pitchFamily="34" charset="0"/>
                <a:ea typeface="Bitter Bold" pitchFamily="34" charset="-122"/>
                <a:cs typeface="Bitter Bold" pitchFamily="34" charset="-120"/>
              </a:rPr>
              <a:t>The contractual window for issuing notices has long since closed. The entitlement cannot be pursued.</a:t>
            </a:r>
            <a:endParaRPr lang="en-US" sz="1300" dirty="0"/>
          </a:p>
        </p:txBody>
      </p:sp>
      <p:sp>
        <p:nvSpPr>
          <p:cNvPr id="7" name="Shape 5"/>
          <p:cNvSpPr/>
          <p:nvPr/>
        </p:nvSpPr>
        <p:spPr>
          <a:xfrm>
            <a:off x="6178495" y="2518470"/>
            <a:ext cx="5351725" cy="1217513"/>
          </a:xfrm>
          <a:prstGeom prst="roundRect">
            <a:avLst>
              <a:gd name="adj" fmla="val 2038"/>
            </a:avLst>
          </a:prstGeom>
          <a:solidFill>
            <a:srgbClr val="3B3C3E"/>
          </a:solidFill>
          <a:ln/>
        </p:spPr>
        <p:txBody>
          <a:bodyPr/>
          <a:lstStyle/>
          <a:p>
            <a:endParaRPr lang="en-MY"/>
          </a:p>
        </p:txBody>
      </p:sp>
      <p:sp>
        <p:nvSpPr>
          <p:cNvPr id="8" name="Text 6"/>
          <p:cNvSpPr/>
          <p:nvPr/>
        </p:nvSpPr>
        <p:spPr>
          <a:xfrm>
            <a:off x="6343789" y="2683768"/>
            <a:ext cx="5021137" cy="258465"/>
          </a:xfrm>
          <a:prstGeom prst="rect">
            <a:avLst/>
          </a:prstGeom>
          <a:noFill/>
          <a:ln/>
        </p:spPr>
        <p:txBody>
          <a:bodyPr wrap="none" lIns="0" tIns="0" rIns="0" bIns="0" rtlCol="0" anchor="t"/>
          <a:lstStyle/>
          <a:p>
            <a:pPr marL="0" indent="0" algn="l">
              <a:lnSpc>
                <a:spcPct val="104000"/>
              </a:lnSpc>
              <a:buNone/>
            </a:pPr>
            <a:r>
              <a:rPr lang="en-US" sz="1600" b="1" dirty="0">
                <a:solidFill>
                  <a:srgbClr val="C2C4B5"/>
                </a:solidFill>
                <a:latin typeface="Outfit Bold" pitchFamily="34" charset="0"/>
                <a:ea typeface="Outfit Bold" pitchFamily="34" charset="-122"/>
                <a:cs typeface="Outfit Bold" pitchFamily="34" charset="-120"/>
              </a:rPr>
              <a:t>Key Personnel Gone</a:t>
            </a:r>
            <a:endParaRPr lang="en-US" sz="1600" dirty="0"/>
          </a:p>
        </p:txBody>
      </p:sp>
      <p:sp>
        <p:nvSpPr>
          <p:cNvPr id="9" name="Text 7"/>
          <p:cNvSpPr/>
          <p:nvPr/>
        </p:nvSpPr>
        <p:spPr>
          <a:xfrm>
            <a:off x="6343789" y="3041452"/>
            <a:ext cx="5021137" cy="529233"/>
          </a:xfrm>
          <a:prstGeom prst="rect">
            <a:avLst/>
          </a:prstGeom>
          <a:noFill/>
          <a:ln/>
        </p:spPr>
        <p:txBody>
          <a:bodyPr wrap="square" lIns="0" tIns="0" rIns="0" bIns="0" rtlCol="0" anchor="t">
            <a:normAutofit/>
          </a:bodyPr>
          <a:lstStyle/>
          <a:p>
            <a:pPr marL="0" indent="0" algn="l">
              <a:lnSpc>
                <a:spcPct val="133000"/>
              </a:lnSpc>
              <a:buNone/>
            </a:pPr>
            <a:r>
              <a:rPr lang="en-US" sz="1300" b="1" dirty="0">
                <a:solidFill>
                  <a:srgbClr val="C2C4B5"/>
                </a:solidFill>
                <a:latin typeface="Bitter Bold" pitchFamily="34" charset="0"/>
                <a:ea typeface="Bitter Bold" pitchFamily="34" charset="-122"/>
                <a:cs typeface="Bitter Bold" pitchFamily="34" charset="-120"/>
              </a:rPr>
              <a:t>The employee who received the instruction has left the project. Firsthand evidence of what was agreed is no longer available.</a:t>
            </a:r>
            <a:endParaRPr lang="en-US" sz="1300" dirty="0"/>
          </a:p>
        </p:txBody>
      </p:sp>
      <p:sp>
        <p:nvSpPr>
          <p:cNvPr id="10" name="Shape 8"/>
          <p:cNvSpPr/>
          <p:nvPr/>
        </p:nvSpPr>
        <p:spPr>
          <a:xfrm>
            <a:off x="661475" y="3901281"/>
            <a:ext cx="5351725" cy="1482130"/>
          </a:xfrm>
          <a:prstGeom prst="roundRect">
            <a:avLst>
              <a:gd name="adj" fmla="val 1674"/>
            </a:avLst>
          </a:prstGeom>
          <a:solidFill>
            <a:srgbClr val="3B3C3E"/>
          </a:solidFill>
          <a:ln/>
        </p:spPr>
        <p:txBody>
          <a:bodyPr/>
          <a:lstStyle/>
          <a:p>
            <a:endParaRPr lang="en-MY"/>
          </a:p>
        </p:txBody>
      </p:sp>
      <p:sp>
        <p:nvSpPr>
          <p:cNvPr id="11" name="Text 9"/>
          <p:cNvSpPr/>
          <p:nvPr/>
        </p:nvSpPr>
        <p:spPr>
          <a:xfrm>
            <a:off x="826769" y="4066580"/>
            <a:ext cx="5021137" cy="258465"/>
          </a:xfrm>
          <a:prstGeom prst="rect">
            <a:avLst/>
          </a:prstGeom>
          <a:noFill/>
          <a:ln/>
        </p:spPr>
        <p:txBody>
          <a:bodyPr wrap="none" lIns="0" tIns="0" rIns="0" bIns="0" rtlCol="0" anchor="t"/>
          <a:lstStyle/>
          <a:p>
            <a:pPr marL="0" indent="0" algn="l">
              <a:lnSpc>
                <a:spcPct val="104000"/>
              </a:lnSpc>
              <a:buNone/>
            </a:pPr>
            <a:r>
              <a:rPr lang="en-US" sz="1600" b="1" dirty="0">
                <a:solidFill>
                  <a:srgbClr val="C2C4B5"/>
                </a:solidFill>
                <a:latin typeface="Outfit Bold" pitchFamily="34" charset="0"/>
                <a:ea typeface="Outfit Bold" pitchFamily="34" charset="-122"/>
                <a:cs typeface="Outfit Bold" pitchFamily="34" charset="-120"/>
              </a:rPr>
              <a:t>Records Unavailable</a:t>
            </a:r>
            <a:endParaRPr lang="en-US" sz="1600" dirty="0"/>
          </a:p>
        </p:txBody>
      </p:sp>
      <p:sp>
        <p:nvSpPr>
          <p:cNvPr id="12" name="Text 10"/>
          <p:cNvSpPr/>
          <p:nvPr/>
        </p:nvSpPr>
        <p:spPr>
          <a:xfrm>
            <a:off x="826769" y="4424263"/>
            <a:ext cx="5021137" cy="793849"/>
          </a:xfrm>
          <a:prstGeom prst="rect">
            <a:avLst/>
          </a:prstGeom>
          <a:noFill/>
          <a:ln/>
        </p:spPr>
        <p:txBody>
          <a:bodyPr wrap="square" lIns="0" tIns="0" rIns="0" bIns="0" rtlCol="0" anchor="t">
            <a:normAutofit/>
          </a:bodyPr>
          <a:lstStyle/>
          <a:p>
            <a:pPr marL="0" indent="0" algn="l">
              <a:lnSpc>
                <a:spcPct val="133000"/>
              </a:lnSpc>
              <a:buNone/>
            </a:pPr>
            <a:r>
              <a:rPr lang="en-US" sz="1300" b="1" dirty="0">
                <a:solidFill>
                  <a:srgbClr val="C2C4B5"/>
                </a:solidFill>
                <a:latin typeface="Bitter Bold" pitchFamily="34" charset="0"/>
                <a:ea typeface="Bitter Bold" pitchFamily="34" charset="-122"/>
                <a:cs typeface="Bitter Bold" pitchFamily="34" charset="-120"/>
              </a:rPr>
              <a:t>The subcontractor's contemporaneous records are no longer accessible. Critical supporting documents cannot be reconstructed.</a:t>
            </a:r>
            <a:endParaRPr lang="en-US" sz="1300" dirty="0"/>
          </a:p>
        </p:txBody>
      </p:sp>
      <p:sp>
        <p:nvSpPr>
          <p:cNvPr id="13" name="Shape 11"/>
          <p:cNvSpPr/>
          <p:nvPr/>
        </p:nvSpPr>
        <p:spPr>
          <a:xfrm>
            <a:off x="6178495" y="3901281"/>
            <a:ext cx="5351725" cy="1482130"/>
          </a:xfrm>
          <a:prstGeom prst="roundRect">
            <a:avLst>
              <a:gd name="adj" fmla="val 1674"/>
            </a:avLst>
          </a:prstGeom>
          <a:solidFill>
            <a:srgbClr val="3B3C3E"/>
          </a:solidFill>
          <a:ln/>
        </p:spPr>
        <p:txBody>
          <a:bodyPr/>
          <a:lstStyle/>
          <a:p>
            <a:endParaRPr lang="en-MY"/>
          </a:p>
        </p:txBody>
      </p:sp>
      <p:sp>
        <p:nvSpPr>
          <p:cNvPr id="14" name="Text 12"/>
          <p:cNvSpPr/>
          <p:nvPr/>
        </p:nvSpPr>
        <p:spPr>
          <a:xfrm>
            <a:off x="6343789" y="4066580"/>
            <a:ext cx="5021137" cy="258465"/>
          </a:xfrm>
          <a:prstGeom prst="rect">
            <a:avLst/>
          </a:prstGeom>
          <a:noFill/>
          <a:ln/>
        </p:spPr>
        <p:txBody>
          <a:bodyPr wrap="none" lIns="0" tIns="0" rIns="0" bIns="0" rtlCol="0" anchor="t"/>
          <a:lstStyle/>
          <a:p>
            <a:pPr marL="0" indent="0" algn="l">
              <a:lnSpc>
                <a:spcPct val="104000"/>
              </a:lnSpc>
              <a:buNone/>
            </a:pPr>
            <a:r>
              <a:rPr lang="en-US" sz="1600" b="1" dirty="0">
                <a:solidFill>
                  <a:srgbClr val="C2C4B5"/>
                </a:solidFill>
                <a:latin typeface="Outfit Bold" pitchFamily="34" charset="0"/>
                <a:ea typeface="Outfit Bold" pitchFamily="34" charset="-122"/>
                <a:cs typeface="Outfit Bold" pitchFamily="34" charset="-120"/>
              </a:rPr>
              <a:t>Position Hardened</a:t>
            </a:r>
            <a:endParaRPr lang="en-US" sz="1600" dirty="0"/>
          </a:p>
        </p:txBody>
      </p:sp>
      <p:sp>
        <p:nvSpPr>
          <p:cNvPr id="15" name="Text 13"/>
          <p:cNvSpPr/>
          <p:nvPr/>
        </p:nvSpPr>
        <p:spPr>
          <a:xfrm>
            <a:off x="6343789" y="4424263"/>
            <a:ext cx="5021137" cy="529233"/>
          </a:xfrm>
          <a:prstGeom prst="rect">
            <a:avLst/>
          </a:prstGeom>
          <a:noFill/>
          <a:ln/>
        </p:spPr>
        <p:txBody>
          <a:bodyPr wrap="square" lIns="0" tIns="0" rIns="0" bIns="0" rtlCol="0" anchor="t">
            <a:normAutofit/>
          </a:bodyPr>
          <a:lstStyle/>
          <a:p>
            <a:pPr marL="0" indent="0" algn="l">
              <a:lnSpc>
                <a:spcPct val="133000"/>
              </a:lnSpc>
              <a:buNone/>
            </a:pPr>
            <a:r>
              <a:rPr lang="en-US" sz="1300" b="1" dirty="0">
                <a:solidFill>
                  <a:srgbClr val="C2C4B5"/>
                </a:solidFill>
                <a:latin typeface="Bitter Bold" pitchFamily="34" charset="0"/>
                <a:ea typeface="Bitter Bold" pitchFamily="34" charset="-122"/>
                <a:cs typeface="Bitter Bold" pitchFamily="34" charset="-120"/>
              </a:rPr>
              <a:t>The employer's position has hardened. Settlement that was possible six months ago is no longer on the table.</a:t>
            </a:r>
            <a:endParaRPr lang="en-US" sz="1300" dirty="0"/>
          </a:p>
        </p:txBody>
      </p:sp>
      <p:sp>
        <p:nvSpPr>
          <p:cNvPr id="16" name="Text 14"/>
          <p:cNvSpPr/>
          <p:nvPr/>
        </p:nvSpPr>
        <p:spPr>
          <a:xfrm>
            <a:off x="661475" y="5569446"/>
            <a:ext cx="10868745" cy="661591"/>
          </a:xfrm>
          <a:prstGeom prst="rect">
            <a:avLst/>
          </a:prstGeom>
          <a:noFill/>
          <a:ln/>
        </p:spPr>
        <p:txBody>
          <a:bodyPr wrap="square" lIns="0" tIns="0" rIns="0" bIns="0" rtlCol="0" anchor="t">
            <a:normAutofit/>
          </a:bodyPr>
          <a:lstStyle/>
          <a:p>
            <a:pPr marL="0" indent="0" algn="l">
              <a:lnSpc>
                <a:spcPct val="133000"/>
              </a:lnSpc>
              <a:buNone/>
            </a:pPr>
            <a:r>
              <a:rPr lang="en-US" sz="1600" b="1" dirty="0">
                <a:solidFill>
                  <a:srgbClr val="C2C4B5"/>
                </a:solidFill>
                <a:latin typeface="Bitter Bold" pitchFamily="34" charset="0"/>
                <a:ea typeface="Bitter Bold" pitchFamily="34" charset="-122"/>
                <a:cs typeface="Bitter Bold" pitchFamily="34" charset="-120"/>
              </a:rPr>
              <a:t>Total Dispute Control begins while the facts are still fresh, the documents still exist and corrective action can still be taken.</a:t>
            </a:r>
            <a:endParaRPr lang="en-US" sz="1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661475" y="507702"/>
            <a:ext cx="10868745" cy="1033463"/>
          </a:xfrm>
          <a:prstGeom prst="rect">
            <a:avLst/>
          </a:prstGeom>
          <a:noFill/>
          <a:ln/>
        </p:spPr>
        <p:txBody>
          <a:bodyPr wrap="square" lIns="0" tIns="0" rIns="0" bIns="0" rtlCol="0" anchor="t">
            <a:normAutofit/>
          </a:bodyPr>
          <a:lstStyle/>
          <a:p>
            <a:pPr marL="0" indent="0" algn="l">
              <a:lnSpc>
                <a:spcPct val="104000"/>
              </a:lnSpc>
              <a:buNone/>
            </a:pPr>
            <a:r>
              <a:rPr lang="en-US" sz="3250" b="1" dirty="0">
                <a:solidFill>
                  <a:srgbClr val="E1E5CD"/>
                </a:solidFill>
                <a:latin typeface="Outfit Bold" pitchFamily="34" charset="0"/>
                <a:ea typeface="Outfit Bold" pitchFamily="34" charset="-122"/>
                <a:cs typeface="Outfit Bold" pitchFamily="34" charset="-120"/>
              </a:rPr>
              <a:t>The Best Construction Dispute Is the One That Never Escalates</a:t>
            </a:r>
            <a:endParaRPr lang="en-US" sz="3250" dirty="0"/>
          </a:p>
        </p:txBody>
      </p:sp>
      <p:sp>
        <p:nvSpPr>
          <p:cNvPr id="3" name="Text 1"/>
          <p:cNvSpPr/>
          <p:nvPr/>
        </p:nvSpPr>
        <p:spPr>
          <a:xfrm>
            <a:off x="661475" y="1871861"/>
            <a:ext cx="10868745" cy="661591"/>
          </a:xfrm>
          <a:prstGeom prst="rect">
            <a:avLst/>
          </a:prstGeom>
          <a:noFill/>
          <a:ln/>
        </p:spPr>
        <p:txBody>
          <a:bodyPr wrap="square" lIns="0" tIns="0" rIns="0" bIns="0" rtlCol="0" anchor="t">
            <a:normAutofit/>
          </a:bodyPr>
          <a:lstStyle/>
          <a:p>
            <a:pPr marL="0" indent="0" algn="l">
              <a:lnSpc>
                <a:spcPct val="133000"/>
              </a:lnSpc>
              <a:buNone/>
            </a:pPr>
            <a:r>
              <a:rPr lang="en-US" sz="1600" b="1" dirty="0">
                <a:solidFill>
                  <a:srgbClr val="C2C4B5"/>
                </a:solidFill>
                <a:latin typeface="Bitter Bold" pitchFamily="34" charset="0"/>
                <a:ea typeface="Bitter Bold" pitchFamily="34" charset="-122"/>
                <a:cs typeface="Bitter Bold" pitchFamily="34" charset="-120"/>
              </a:rPr>
              <a:t>You should not have to wait for arbitration to find out where your project went wrong. You should know your contractual position while the project is still running.</a:t>
            </a:r>
            <a:endParaRPr lang="en-US" sz="16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2719487"/>
            <a:ext cx="5351725" cy="1732756"/>
          </a:xfrm>
          <a:prstGeom prst="rect">
            <a:avLst/>
          </a:prstGeom>
        </p:spPr>
      </p:pic>
      <p:pic>
        <p:nvPicPr>
          <p:cNvPr id="5"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238121" y="2868315"/>
            <a:ext cx="198433" cy="198438"/>
          </a:xfrm>
          <a:prstGeom prst="rect">
            <a:avLst/>
          </a:prstGeom>
        </p:spPr>
      </p:pic>
      <p:sp>
        <p:nvSpPr>
          <p:cNvPr id="6" name="Text 2"/>
          <p:cNvSpPr/>
          <p:nvPr/>
        </p:nvSpPr>
        <p:spPr>
          <a:xfrm>
            <a:off x="845819" y="3380978"/>
            <a:ext cx="4983038" cy="258465"/>
          </a:xfrm>
          <a:prstGeom prst="rect">
            <a:avLst/>
          </a:prstGeom>
          <a:noFill/>
          <a:ln/>
        </p:spPr>
        <p:txBody>
          <a:bodyPr wrap="none" lIns="0" tIns="0" rIns="0" bIns="0" rtlCol="0" anchor="t"/>
          <a:lstStyle/>
          <a:p>
            <a:pPr marL="0" indent="0" algn="l">
              <a:lnSpc>
                <a:spcPct val="104000"/>
              </a:lnSpc>
              <a:buNone/>
            </a:pPr>
            <a:r>
              <a:rPr lang="en-US" sz="1600" b="1" dirty="0">
                <a:solidFill>
                  <a:srgbClr val="C2C4B5"/>
                </a:solidFill>
                <a:latin typeface="Outfit Bold" pitchFamily="34" charset="0"/>
                <a:ea typeface="Outfit Bold" pitchFamily="34" charset="-122"/>
                <a:cs typeface="Outfit Bold" pitchFamily="34" charset="-120"/>
              </a:rPr>
              <a:t>Know which notices are due</a:t>
            </a:r>
            <a:endParaRPr lang="en-US" sz="1600" dirty="0"/>
          </a:p>
        </p:txBody>
      </p:sp>
      <p:sp>
        <p:nvSpPr>
          <p:cNvPr id="7" name="Text 3"/>
          <p:cNvSpPr/>
          <p:nvPr/>
        </p:nvSpPr>
        <p:spPr>
          <a:xfrm>
            <a:off x="845819" y="3738662"/>
            <a:ext cx="4983038" cy="529233"/>
          </a:xfrm>
          <a:prstGeom prst="rect">
            <a:avLst/>
          </a:prstGeom>
          <a:noFill/>
          <a:ln/>
        </p:spPr>
        <p:txBody>
          <a:bodyPr wrap="square" lIns="0" tIns="0" rIns="0" bIns="0" rtlCol="0" anchor="t">
            <a:normAutofit/>
          </a:bodyPr>
          <a:lstStyle/>
          <a:p>
            <a:pPr marL="0" indent="0" algn="l">
              <a:lnSpc>
                <a:spcPct val="133000"/>
              </a:lnSpc>
              <a:buNone/>
            </a:pPr>
            <a:r>
              <a:rPr lang="en-US" sz="1300" b="1" dirty="0">
                <a:solidFill>
                  <a:srgbClr val="C2C4B5"/>
                </a:solidFill>
                <a:latin typeface="Bitter Bold" pitchFamily="34" charset="0"/>
                <a:ea typeface="Bitter Bold" pitchFamily="34" charset="-122"/>
                <a:cs typeface="Bitter Bold" pitchFamily="34" charset="-120"/>
              </a:rPr>
              <a:t>Before deadlines expire — not after the opportunity has been permanently lost.</a:t>
            </a:r>
            <a:endParaRPr lang="en-US" sz="1300" dirty="0"/>
          </a:p>
        </p:txBody>
      </p:sp>
      <p:pic>
        <p:nvPicPr>
          <p:cNvPr id="8"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78495" y="2719487"/>
            <a:ext cx="5351725" cy="1732756"/>
          </a:xfrm>
          <a:prstGeom prst="rect">
            <a:avLst/>
          </a:prstGeom>
        </p:spPr>
      </p:pic>
      <p:pic>
        <p:nvPicPr>
          <p:cNvPr id="9" name="Image 3"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755141" y="2868315"/>
            <a:ext cx="198433" cy="198438"/>
          </a:xfrm>
          <a:prstGeom prst="rect">
            <a:avLst/>
          </a:prstGeom>
        </p:spPr>
      </p:pic>
      <p:sp>
        <p:nvSpPr>
          <p:cNvPr id="10" name="Text 4"/>
          <p:cNvSpPr/>
          <p:nvPr/>
        </p:nvSpPr>
        <p:spPr>
          <a:xfrm>
            <a:off x="6362838" y="3380978"/>
            <a:ext cx="4983038" cy="258465"/>
          </a:xfrm>
          <a:prstGeom prst="rect">
            <a:avLst/>
          </a:prstGeom>
          <a:noFill/>
          <a:ln/>
        </p:spPr>
        <p:txBody>
          <a:bodyPr wrap="none" lIns="0" tIns="0" rIns="0" bIns="0" rtlCol="0" anchor="t"/>
          <a:lstStyle/>
          <a:p>
            <a:pPr marL="0" indent="0" algn="l">
              <a:lnSpc>
                <a:spcPct val="104000"/>
              </a:lnSpc>
              <a:buNone/>
            </a:pPr>
            <a:r>
              <a:rPr lang="en-US" sz="1600" b="1" dirty="0">
                <a:solidFill>
                  <a:srgbClr val="C2C4B5"/>
                </a:solidFill>
                <a:latin typeface="Outfit Bold" pitchFamily="34" charset="0"/>
                <a:ea typeface="Outfit Bold" pitchFamily="34" charset="-122"/>
                <a:cs typeface="Outfit Bold" pitchFamily="34" charset="-120"/>
              </a:rPr>
              <a:t>Know which variations remain unpaid</a:t>
            </a:r>
            <a:endParaRPr lang="en-US" sz="1600" dirty="0"/>
          </a:p>
        </p:txBody>
      </p:sp>
      <p:sp>
        <p:nvSpPr>
          <p:cNvPr id="11" name="Text 5"/>
          <p:cNvSpPr/>
          <p:nvPr/>
        </p:nvSpPr>
        <p:spPr>
          <a:xfrm>
            <a:off x="6362838" y="3738662"/>
            <a:ext cx="4983038" cy="529233"/>
          </a:xfrm>
          <a:prstGeom prst="rect">
            <a:avLst/>
          </a:prstGeom>
          <a:noFill/>
          <a:ln/>
        </p:spPr>
        <p:txBody>
          <a:bodyPr wrap="square" lIns="0" tIns="0" rIns="0" bIns="0" rtlCol="0" anchor="t">
            <a:normAutofit/>
          </a:bodyPr>
          <a:lstStyle/>
          <a:p>
            <a:pPr marL="0" indent="0" algn="l">
              <a:lnSpc>
                <a:spcPct val="133000"/>
              </a:lnSpc>
              <a:buNone/>
            </a:pPr>
            <a:r>
              <a:rPr lang="en-US" sz="1300" b="1" dirty="0">
                <a:solidFill>
                  <a:srgbClr val="C2C4B5"/>
                </a:solidFill>
                <a:latin typeface="Bitter Bold" pitchFamily="34" charset="0"/>
                <a:ea typeface="Bitter Bold" pitchFamily="34" charset="-122"/>
                <a:cs typeface="Bitter Bold" pitchFamily="34" charset="-120"/>
              </a:rPr>
              <a:t>With a live log maintained throughout construction, not reconstructed at final account.</a:t>
            </a:r>
            <a:endParaRPr lang="en-US" sz="1300" dirty="0"/>
          </a:p>
        </p:txBody>
      </p:sp>
      <p:pic>
        <p:nvPicPr>
          <p:cNvPr id="12" name="Image 4"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4617541"/>
            <a:ext cx="5351725" cy="1732756"/>
          </a:xfrm>
          <a:prstGeom prst="rect">
            <a:avLst/>
          </a:prstGeom>
        </p:spPr>
      </p:pic>
      <p:pic>
        <p:nvPicPr>
          <p:cNvPr id="13" name="Image 5"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238121" y="4766370"/>
            <a:ext cx="198433" cy="198438"/>
          </a:xfrm>
          <a:prstGeom prst="rect">
            <a:avLst/>
          </a:prstGeom>
        </p:spPr>
      </p:pic>
      <p:sp>
        <p:nvSpPr>
          <p:cNvPr id="14" name="Text 6"/>
          <p:cNvSpPr/>
          <p:nvPr/>
        </p:nvSpPr>
        <p:spPr>
          <a:xfrm>
            <a:off x="845819" y="5279033"/>
            <a:ext cx="4983038" cy="258465"/>
          </a:xfrm>
          <a:prstGeom prst="rect">
            <a:avLst/>
          </a:prstGeom>
          <a:noFill/>
          <a:ln/>
        </p:spPr>
        <p:txBody>
          <a:bodyPr wrap="none" lIns="0" tIns="0" rIns="0" bIns="0" rtlCol="0" anchor="t"/>
          <a:lstStyle/>
          <a:p>
            <a:pPr marL="0" indent="0" algn="l">
              <a:lnSpc>
                <a:spcPct val="104000"/>
              </a:lnSpc>
              <a:buNone/>
            </a:pPr>
            <a:r>
              <a:rPr lang="en-US" sz="1600" b="1" dirty="0">
                <a:solidFill>
                  <a:srgbClr val="C2C4B5"/>
                </a:solidFill>
                <a:latin typeface="Outfit Bold" pitchFamily="34" charset="0"/>
                <a:ea typeface="Outfit Bold" pitchFamily="34" charset="-122"/>
                <a:cs typeface="Outfit Bold" pitchFamily="34" charset="-120"/>
              </a:rPr>
              <a:t>Know which documents are missing</a:t>
            </a:r>
            <a:endParaRPr lang="en-US" sz="1600" dirty="0"/>
          </a:p>
        </p:txBody>
      </p:sp>
      <p:sp>
        <p:nvSpPr>
          <p:cNvPr id="15" name="Text 7"/>
          <p:cNvSpPr/>
          <p:nvPr/>
        </p:nvSpPr>
        <p:spPr>
          <a:xfrm>
            <a:off x="845819" y="5636716"/>
            <a:ext cx="4983038" cy="529233"/>
          </a:xfrm>
          <a:prstGeom prst="rect">
            <a:avLst/>
          </a:prstGeom>
          <a:noFill/>
          <a:ln/>
        </p:spPr>
        <p:txBody>
          <a:bodyPr wrap="square" lIns="0" tIns="0" rIns="0" bIns="0" rtlCol="0" anchor="t">
            <a:normAutofit/>
          </a:bodyPr>
          <a:lstStyle/>
          <a:p>
            <a:pPr marL="0" indent="0" algn="l">
              <a:lnSpc>
                <a:spcPct val="133000"/>
              </a:lnSpc>
              <a:buNone/>
            </a:pPr>
            <a:r>
              <a:rPr lang="en-US" sz="1300" b="1" dirty="0">
                <a:solidFill>
                  <a:srgbClr val="C2C4B5"/>
                </a:solidFill>
                <a:latin typeface="Bitter Bold" pitchFamily="34" charset="0"/>
                <a:ea typeface="Bitter Bold" pitchFamily="34" charset="-122"/>
                <a:cs typeface="Bitter Bold" pitchFamily="34" charset="-120"/>
              </a:rPr>
              <a:t>While they can still be created or retrieved — not discovered absent when recovery depends on them.</a:t>
            </a:r>
            <a:endParaRPr lang="en-US" sz="1300" dirty="0"/>
          </a:p>
        </p:txBody>
      </p:sp>
      <p:pic>
        <p:nvPicPr>
          <p:cNvPr id="16" name="Image 6"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78495" y="4617541"/>
            <a:ext cx="5351725" cy="1732756"/>
          </a:xfrm>
          <a:prstGeom prst="rect">
            <a:avLst/>
          </a:prstGeom>
        </p:spPr>
      </p:pic>
      <p:pic>
        <p:nvPicPr>
          <p:cNvPr id="17" name="Image 7"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755141" y="4766370"/>
            <a:ext cx="198433" cy="198438"/>
          </a:xfrm>
          <a:prstGeom prst="rect">
            <a:avLst/>
          </a:prstGeom>
        </p:spPr>
      </p:pic>
      <p:sp>
        <p:nvSpPr>
          <p:cNvPr id="18" name="Text 8"/>
          <p:cNvSpPr/>
          <p:nvPr/>
        </p:nvSpPr>
        <p:spPr>
          <a:xfrm>
            <a:off x="6362838" y="5279033"/>
            <a:ext cx="4983038" cy="258465"/>
          </a:xfrm>
          <a:prstGeom prst="rect">
            <a:avLst/>
          </a:prstGeom>
          <a:noFill/>
          <a:ln/>
        </p:spPr>
        <p:txBody>
          <a:bodyPr wrap="none" lIns="0" tIns="0" rIns="0" bIns="0" rtlCol="0" anchor="t"/>
          <a:lstStyle/>
          <a:p>
            <a:pPr marL="0" indent="0" algn="l">
              <a:lnSpc>
                <a:spcPct val="104000"/>
              </a:lnSpc>
              <a:buNone/>
            </a:pPr>
            <a:r>
              <a:rPr lang="en-US" sz="1600" b="1" dirty="0">
                <a:solidFill>
                  <a:srgbClr val="C2C4B5"/>
                </a:solidFill>
                <a:latin typeface="Outfit Bold" pitchFamily="34" charset="0"/>
                <a:ea typeface="Outfit Bold" pitchFamily="34" charset="-122"/>
                <a:cs typeface="Outfit Bold" pitchFamily="34" charset="-120"/>
              </a:rPr>
              <a:t>Know when the employer's position is changing</a:t>
            </a:r>
            <a:endParaRPr lang="en-US" sz="1600" dirty="0"/>
          </a:p>
        </p:txBody>
      </p:sp>
      <p:sp>
        <p:nvSpPr>
          <p:cNvPr id="19" name="Text 9"/>
          <p:cNvSpPr/>
          <p:nvPr/>
        </p:nvSpPr>
        <p:spPr>
          <a:xfrm>
            <a:off x="6362838" y="5636716"/>
            <a:ext cx="4983038" cy="529233"/>
          </a:xfrm>
          <a:prstGeom prst="rect">
            <a:avLst/>
          </a:prstGeom>
          <a:noFill/>
          <a:ln/>
        </p:spPr>
        <p:txBody>
          <a:bodyPr wrap="square" lIns="0" tIns="0" rIns="0" bIns="0" rtlCol="0" anchor="t">
            <a:normAutofit/>
          </a:bodyPr>
          <a:lstStyle/>
          <a:p>
            <a:pPr marL="0" indent="0" algn="l">
              <a:lnSpc>
                <a:spcPct val="133000"/>
              </a:lnSpc>
              <a:buNone/>
            </a:pPr>
            <a:r>
              <a:rPr lang="en-US" sz="1300" b="1" dirty="0">
                <a:solidFill>
                  <a:srgbClr val="C2C4B5"/>
                </a:solidFill>
                <a:latin typeface="Bitter Bold" pitchFamily="34" charset="0"/>
                <a:ea typeface="Bitter Bold" pitchFamily="34" charset="-122"/>
                <a:cs typeface="Bitter Bold" pitchFamily="34" charset="-120"/>
              </a:rPr>
              <a:t>Early enough to respond commercially and contractually before the relationship deteriorates beyond repair.</a:t>
            </a:r>
            <a:endParaRPr lang="en-US" sz="13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sp>
        <p:nvSpPr>
          <p:cNvPr id="3" name="Text 0"/>
          <p:cNvSpPr/>
          <p:nvPr/>
        </p:nvSpPr>
        <p:spPr>
          <a:xfrm>
            <a:off x="661475" y="474563"/>
            <a:ext cx="6296860" cy="1939230"/>
          </a:xfrm>
          <a:prstGeom prst="rect">
            <a:avLst/>
          </a:prstGeom>
          <a:noFill/>
          <a:ln/>
        </p:spPr>
        <p:txBody>
          <a:bodyPr wrap="square" lIns="0" tIns="0" rIns="0" bIns="0" rtlCol="0" anchor="t">
            <a:normAutofit/>
          </a:bodyPr>
          <a:lstStyle/>
          <a:p>
            <a:pPr marL="0" indent="0" algn="l">
              <a:lnSpc>
                <a:spcPct val="104000"/>
              </a:lnSpc>
              <a:buNone/>
            </a:pPr>
            <a:r>
              <a:rPr lang="en-US" sz="4050" b="1" dirty="0">
                <a:solidFill>
                  <a:srgbClr val="E1E5CD"/>
                </a:solidFill>
                <a:latin typeface="Outfit Bold" pitchFamily="34" charset="0"/>
                <a:ea typeface="Outfit Bold" pitchFamily="34" charset="-122"/>
                <a:cs typeface="Outfit Bold" pitchFamily="34" charset="-120"/>
              </a:rPr>
              <a:t>Know What You Are Owed. Preserve the Proof. Control the Dispute.</a:t>
            </a:r>
            <a:endParaRPr lang="en-US" sz="4050" dirty="0"/>
          </a:p>
        </p:txBody>
      </p:sp>
      <p:sp>
        <p:nvSpPr>
          <p:cNvPr id="4" name="Text 1"/>
          <p:cNvSpPr/>
          <p:nvPr/>
        </p:nvSpPr>
        <p:spPr>
          <a:xfrm>
            <a:off x="661475" y="2617490"/>
            <a:ext cx="6296860" cy="856952"/>
          </a:xfrm>
          <a:prstGeom prst="rect">
            <a:avLst/>
          </a:prstGeom>
          <a:noFill/>
          <a:ln/>
        </p:spPr>
        <p:txBody>
          <a:bodyPr wrap="square" lIns="0" tIns="0" rIns="0" bIns="0" rtlCol="0" anchor="t">
            <a:normAutofit/>
          </a:bodyPr>
          <a:lstStyle/>
          <a:p>
            <a:pPr marL="0" indent="0" algn="l">
              <a:lnSpc>
                <a:spcPct val="127000"/>
              </a:lnSpc>
              <a:buNone/>
            </a:pPr>
            <a:r>
              <a:rPr lang="en-US" sz="1450" b="1" dirty="0">
                <a:solidFill>
                  <a:srgbClr val="C2C4B5"/>
                </a:solidFill>
                <a:latin typeface="Bitter Bold" pitchFamily="34" charset="0"/>
                <a:ea typeface="Bitter Bold" pitchFamily="34" charset="-122"/>
                <a:cs typeface="Bitter Bold" pitchFamily="34" charset="-120"/>
              </a:rPr>
              <a:t>Speak to us about placing your current or next construction project under Total Dispute Control. A confidential project discussion costs nothing and may protect everything.</a:t>
            </a:r>
            <a:endParaRPr lang="en-US" sz="1450" dirty="0"/>
          </a:p>
        </p:txBody>
      </p:sp>
      <p:sp>
        <p:nvSpPr>
          <p:cNvPr id="5" name="Shape 2"/>
          <p:cNvSpPr/>
          <p:nvPr/>
        </p:nvSpPr>
        <p:spPr>
          <a:xfrm>
            <a:off x="661475" y="3627239"/>
            <a:ext cx="3080467" cy="1541562"/>
          </a:xfrm>
          <a:prstGeom prst="roundRect">
            <a:avLst>
              <a:gd name="adj" fmla="val 1458"/>
            </a:avLst>
          </a:prstGeom>
          <a:solidFill>
            <a:srgbClr val="3B3C3E"/>
          </a:solidFill>
          <a:ln/>
        </p:spPr>
        <p:txBody>
          <a:bodyPr/>
          <a:lstStyle/>
          <a:p>
            <a:endParaRPr lang="en-MY"/>
          </a:p>
        </p:txBody>
      </p:sp>
      <p:sp>
        <p:nvSpPr>
          <p:cNvPr id="6" name="Text 3"/>
          <p:cNvSpPr/>
          <p:nvPr/>
        </p:nvSpPr>
        <p:spPr>
          <a:xfrm>
            <a:off x="811291" y="3777059"/>
            <a:ext cx="2780834" cy="474663"/>
          </a:xfrm>
          <a:prstGeom prst="rect">
            <a:avLst/>
          </a:prstGeom>
          <a:noFill/>
          <a:ln/>
        </p:spPr>
        <p:txBody>
          <a:bodyPr wrap="square" lIns="0" tIns="0" rIns="0" bIns="0" rtlCol="0" anchor="t">
            <a:normAutofit/>
          </a:bodyPr>
          <a:lstStyle/>
          <a:p>
            <a:pPr marL="0" indent="0" algn="l">
              <a:lnSpc>
                <a:spcPct val="104000"/>
              </a:lnSpc>
              <a:buNone/>
            </a:pPr>
            <a:r>
              <a:rPr lang="en-US" sz="1450" b="1" dirty="0">
                <a:solidFill>
                  <a:schemeClr val="bg1"/>
                </a:solidFill>
                <a:latin typeface="Twemoji Mozilla" pitchFamily="34" charset="0"/>
                <a:ea typeface="Twemoji Mozilla" pitchFamily="34" charset="-122"/>
                <a:cs typeface="Twemoji Mozilla" pitchFamily="34" charset="-120"/>
              </a:rPr>
              <a:t>📅</a:t>
            </a:r>
            <a:r>
              <a:rPr lang="en-US" sz="1450" b="1" dirty="0">
                <a:solidFill>
                  <a:schemeClr val="bg1"/>
                </a:solidFill>
                <a:latin typeface="Outfit Bold" pitchFamily="34" charset="0"/>
                <a:ea typeface="Outfit Bold" pitchFamily="34" charset="-122"/>
                <a:cs typeface="Outfit Bold" pitchFamily="34" charset="-120"/>
              </a:rPr>
              <a:t> Book a Confidential Project Discussion</a:t>
            </a:r>
            <a:endParaRPr lang="en-US" sz="1450" dirty="0">
              <a:solidFill>
                <a:schemeClr val="bg1"/>
              </a:solidFill>
            </a:endParaRPr>
          </a:p>
        </p:txBody>
      </p:sp>
      <p:sp>
        <p:nvSpPr>
          <p:cNvPr id="7" name="Text 4"/>
          <p:cNvSpPr/>
          <p:nvPr/>
        </p:nvSpPr>
        <p:spPr>
          <a:xfrm>
            <a:off x="811291" y="4333180"/>
            <a:ext cx="2780834" cy="685800"/>
          </a:xfrm>
          <a:prstGeom prst="rect">
            <a:avLst/>
          </a:prstGeom>
          <a:noFill/>
          <a:ln/>
        </p:spPr>
        <p:txBody>
          <a:bodyPr wrap="square" lIns="0" tIns="0" rIns="0" bIns="0" rtlCol="0" anchor="t">
            <a:normAutofit/>
          </a:bodyPr>
          <a:lstStyle/>
          <a:p>
            <a:pPr marL="0" indent="0" algn="l">
              <a:lnSpc>
                <a:spcPct val="127000"/>
              </a:lnSpc>
              <a:buNone/>
            </a:pPr>
            <a:r>
              <a:rPr lang="en-US" sz="1150" b="1" dirty="0">
                <a:solidFill>
                  <a:srgbClr val="C2C4B5"/>
                </a:solidFill>
                <a:latin typeface="Bitter Bold" pitchFamily="34" charset="0"/>
                <a:ea typeface="Bitter Bold" pitchFamily="34" charset="-122"/>
                <a:cs typeface="Bitter Bold" pitchFamily="34" charset="-120"/>
              </a:rPr>
              <a:t>Arrange 30  minute  private, no-obligation consultation to discuss your current project's contractual position.</a:t>
            </a:r>
            <a:endParaRPr lang="en-US" sz="1150" dirty="0"/>
          </a:p>
        </p:txBody>
      </p:sp>
      <p:sp>
        <p:nvSpPr>
          <p:cNvPr id="8" name="Shape 5"/>
          <p:cNvSpPr/>
          <p:nvPr/>
        </p:nvSpPr>
        <p:spPr>
          <a:xfrm>
            <a:off x="3877769" y="3627239"/>
            <a:ext cx="3080566" cy="1541562"/>
          </a:xfrm>
          <a:prstGeom prst="roundRect">
            <a:avLst>
              <a:gd name="adj" fmla="val 1458"/>
            </a:avLst>
          </a:prstGeom>
          <a:solidFill>
            <a:srgbClr val="3B3C3E"/>
          </a:solidFill>
          <a:ln/>
        </p:spPr>
        <p:txBody>
          <a:bodyPr/>
          <a:lstStyle/>
          <a:p>
            <a:endParaRPr lang="en-MY"/>
          </a:p>
        </p:txBody>
      </p:sp>
      <p:sp>
        <p:nvSpPr>
          <p:cNvPr id="9" name="Text 6"/>
          <p:cNvSpPr/>
          <p:nvPr/>
        </p:nvSpPr>
        <p:spPr>
          <a:xfrm>
            <a:off x="4027585" y="3777059"/>
            <a:ext cx="2780933" cy="240506"/>
          </a:xfrm>
          <a:prstGeom prst="rect">
            <a:avLst/>
          </a:prstGeom>
          <a:noFill/>
          <a:ln/>
        </p:spPr>
        <p:txBody>
          <a:bodyPr wrap="none" lIns="0" tIns="0" rIns="0" bIns="0" rtlCol="0" anchor="t"/>
          <a:lstStyle/>
          <a:p>
            <a:pPr marL="0" indent="0" algn="l">
              <a:lnSpc>
                <a:spcPct val="104000"/>
              </a:lnSpc>
              <a:buNone/>
            </a:pPr>
            <a:r>
              <a:rPr lang="en-US" sz="1450" b="1" dirty="0">
                <a:solidFill>
                  <a:srgbClr val="000000"/>
                </a:solidFill>
                <a:latin typeface="Twemoji Mozilla" pitchFamily="34" charset="0"/>
                <a:ea typeface="Twemoji Mozilla" pitchFamily="34" charset="-122"/>
                <a:cs typeface="Twemoji Mozilla" pitchFamily="34" charset="-120"/>
              </a:rPr>
              <a:t>📞</a:t>
            </a:r>
            <a:r>
              <a:rPr lang="en-US" sz="1450" b="1" dirty="0">
                <a:solidFill>
                  <a:srgbClr val="C2C4B5"/>
                </a:solidFill>
                <a:latin typeface="Outfit Bold" pitchFamily="34" charset="0"/>
                <a:ea typeface="Outfit Bold" pitchFamily="34" charset="-122"/>
                <a:cs typeface="Outfit Bold" pitchFamily="34" charset="-120"/>
              </a:rPr>
              <a:t> </a:t>
            </a:r>
            <a:r>
              <a:rPr lang="en-US" sz="1450" b="1" dirty="0">
                <a:solidFill>
                  <a:schemeClr val="bg1"/>
                </a:solidFill>
                <a:latin typeface="Outfit Bold" pitchFamily="34" charset="0"/>
                <a:ea typeface="Outfit Bold" pitchFamily="34" charset="-122"/>
                <a:cs typeface="Outfit Bold" pitchFamily="34" charset="-120"/>
              </a:rPr>
              <a:t>Call or WhatsApp</a:t>
            </a:r>
            <a:endParaRPr lang="en-US" sz="1450" dirty="0">
              <a:solidFill>
                <a:schemeClr val="bg1"/>
              </a:solidFill>
            </a:endParaRPr>
          </a:p>
        </p:txBody>
      </p:sp>
      <p:sp>
        <p:nvSpPr>
          <p:cNvPr id="10" name="Text 7"/>
          <p:cNvSpPr/>
          <p:nvPr/>
        </p:nvSpPr>
        <p:spPr>
          <a:xfrm>
            <a:off x="4027585" y="4099024"/>
            <a:ext cx="2780933" cy="685800"/>
          </a:xfrm>
          <a:prstGeom prst="rect">
            <a:avLst/>
          </a:prstGeom>
          <a:noFill/>
          <a:ln/>
        </p:spPr>
        <p:txBody>
          <a:bodyPr wrap="square" lIns="0" tIns="0" rIns="0" bIns="0" rtlCol="0" anchor="t">
            <a:normAutofit/>
          </a:bodyPr>
          <a:lstStyle/>
          <a:p>
            <a:pPr marL="0" indent="0" algn="l">
              <a:lnSpc>
                <a:spcPct val="127000"/>
              </a:lnSpc>
              <a:buNone/>
            </a:pPr>
            <a:r>
              <a:rPr lang="en-US" sz="1150" b="1" dirty="0">
                <a:solidFill>
                  <a:srgbClr val="C2C4B5"/>
                </a:solidFill>
                <a:latin typeface="Bitter Bold" pitchFamily="34" charset="0"/>
                <a:ea typeface="Bitter Bold" pitchFamily="34" charset="-122"/>
                <a:cs typeface="Bitter Bold" pitchFamily="34" charset="-120"/>
              </a:rPr>
              <a:t>Speak directly with a Dispute Control specialist Mr. Steven Chin about your specific project circumstances.</a:t>
            </a:r>
            <a:endParaRPr lang="en-US" sz="1150" dirty="0"/>
          </a:p>
        </p:txBody>
      </p:sp>
      <p:sp>
        <p:nvSpPr>
          <p:cNvPr id="11" name="Shape 8"/>
          <p:cNvSpPr/>
          <p:nvPr/>
        </p:nvSpPr>
        <p:spPr>
          <a:xfrm>
            <a:off x="661475" y="5779195"/>
            <a:ext cx="6296860" cy="1078805"/>
          </a:xfrm>
          <a:prstGeom prst="roundRect">
            <a:avLst>
              <a:gd name="adj" fmla="val 2084"/>
            </a:avLst>
          </a:prstGeom>
          <a:solidFill>
            <a:srgbClr val="3B3C3E"/>
          </a:solidFill>
          <a:ln/>
        </p:spPr>
        <p:txBody>
          <a:bodyPr/>
          <a:lstStyle/>
          <a:p>
            <a:endParaRPr lang="en-MY"/>
          </a:p>
        </p:txBody>
      </p:sp>
      <p:sp>
        <p:nvSpPr>
          <p:cNvPr id="12" name="Text 9"/>
          <p:cNvSpPr/>
          <p:nvPr/>
        </p:nvSpPr>
        <p:spPr>
          <a:xfrm>
            <a:off x="3959721" y="5382320"/>
            <a:ext cx="5997227" cy="240506"/>
          </a:xfrm>
          <a:prstGeom prst="rect">
            <a:avLst/>
          </a:prstGeom>
          <a:noFill/>
          <a:ln/>
        </p:spPr>
        <p:txBody>
          <a:bodyPr wrap="none" lIns="0" tIns="0" rIns="0" bIns="0" rtlCol="0" anchor="t"/>
          <a:lstStyle/>
          <a:p>
            <a:pPr marL="0" indent="0" algn="l">
              <a:lnSpc>
                <a:spcPct val="104000"/>
              </a:lnSpc>
              <a:buNone/>
            </a:pPr>
            <a:r>
              <a:rPr lang="en-US" sz="1450" b="1" dirty="0">
                <a:solidFill>
                  <a:srgbClr val="000000"/>
                </a:solidFill>
                <a:latin typeface="Twemoji Mozilla" pitchFamily="34" charset="0"/>
                <a:ea typeface="Twemoji Mozilla" pitchFamily="34" charset="-122"/>
                <a:cs typeface="Twemoji Mozilla" pitchFamily="34" charset="-120"/>
              </a:rPr>
              <a:t>✉️</a:t>
            </a:r>
            <a:r>
              <a:rPr lang="en-US" sz="1450" b="1" dirty="0">
                <a:solidFill>
                  <a:srgbClr val="C2C4B5"/>
                </a:solidFill>
                <a:latin typeface="Outfit Bold" pitchFamily="34" charset="0"/>
                <a:ea typeface="Outfit Bold" pitchFamily="34" charset="-122"/>
                <a:cs typeface="Outfit Bold" pitchFamily="34" charset="-120"/>
              </a:rPr>
              <a:t> Email  </a:t>
            </a:r>
            <a:r>
              <a:rPr lang="en-US" sz="1450" b="1" dirty="0">
                <a:solidFill>
                  <a:schemeClr val="bg1"/>
                </a:solidFill>
                <a:latin typeface="Outfit Bold" pitchFamily="34" charset="0"/>
                <a:ea typeface="Outfit Bold" pitchFamily="34" charset="-122"/>
                <a:cs typeface="Outfit Bold" pitchFamily="34" charset="-120"/>
              </a:rPr>
              <a:t>: </a:t>
            </a:r>
            <a:r>
              <a:rPr lang="en-US" sz="1450" b="1" dirty="0">
                <a:solidFill>
                  <a:schemeClr val="bg1"/>
                </a:solidFill>
                <a:latin typeface="Outfit Bold" pitchFamily="34" charset="0"/>
                <a:ea typeface="Outfit Bold" pitchFamily="34" charset="-122"/>
                <a:cs typeface="Outfit Bold" pitchFamily="34" charset="-120"/>
                <a:hlinkClick r:id="rId4">
                  <a:extLst>
                    <a:ext uri="{A12FA001-AC4F-418D-AE19-62706E023703}">
                      <ahyp:hlinkClr xmlns:ahyp="http://schemas.microsoft.com/office/drawing/2018/hyperlinkcolor" val="tx"/>
                    </a:ext>
                  </a:extLst>
                </a:hlinkClick>
              </a:rPr>
              <a:t>lhchin@gmail.com</a:t>
            </a:r>
            <a:r>
              <a:rPr lang="en-US" sz="1450" b="1" dirty="0">
                <a:solidFill>
                  <a:schemeClr val="bg1"/>
                </a:solidFill>
                <a:latin typeface="Outfit Bold" pitchFamily="34" charset="0"/>
                <a:ea typeface="Outfit Bold" pitchFamily="34" charset="-122"/>
                <a:cs typeface="Outfit Bold" pitchFamily="34" charset="-120"/>
              </a:rPr>
              <a:t>  </a:t>
            </a:r>
            <a:endParaRPr lang="en-US" sz="1450" dirty="0">
              <a:solidFill>
                <a:schemeClr val="bg1"/>
              </a:solidFill>
            </a:endParaRPr>
          </a:p>
        </p:txBody>
      </p:sp>
      <p:sp>
        <p:nvSpPr>
          <p:cNvPr id="13" name="Text 10"/>
          <p:cNvSpPr/>
          <p:nvPr/>
        </p:nvSpPr>
        <p:spPr>
          <a:xfrm>
            <a:off x="811291" y="5776416"/>
            <a:ext cx="5997227" cy="457200"/>
          </a:xfrm>
          <a:prstGeom prst="rect">
            <a:avLst/>
          </a:prstGeom>
          <a:noFill/>
          <a:ln/>
        </p:spPr>
        <p:txBody>
          <a:bodyPr wrap="square" lIns="0" tIns="0" rIns="0" bIns="0" rtlCol="0" anchor="t">
            <a:normAutofit/>
          </a:bodyPr>
          <a:lstStyle/>
          <a:p>
            <a:pPr marL="0" indent="0" algn="l">
              <a:lnSpc>
                <a:spcPct val="127000"/>
              </a:lnSpc>
              <a:buNone/>
            </a:pPr>
            <a:r>
              <a:rPr lang="en-US" sz="1150" b="1" dirty="0">
                <a:solidFill>
                  <a:srgbClr val="C2C4B5"/>
                </a:solidFill>
                <a:latin typeface="Bitter Bold" pitchFamily="34" charset="0"/>
                <a:ea typeface="Bitter Bold" pitchFamily="34" charset="-122"/>
                <a:cs typeface="Bitter Bold" pitchFamily="34" charset="-120"/>
              </a:rPr>
              <a:t>Send us your project details and we will respond promptly with a proposed approach tailored to your situation.</a:t>
            </a:r>
            <a:endParaRPr lang="en-US" sz="1150" dirty="0"/>
          </a:p>
        </p:txBody>
      </p:sp>
      <p:sp>
        <p:nvSpPr>
          <p:cNvPr id="15" name="Text 9">
            <a:extLst>
              <a:ext uri="{FF2B5EF4-FFF2-40B4-BE49-F238E27FC236}">
                <a16:creationId xmlns:a16="http://schemas.microsoft.com/office/drawing/2014/main" id="{69E2EE05-768B-6DA6-1362-A5D7E3A8EAAA}"/>
              </a:ext>
            </a:extLst>
          </p:cNvPr>
          <p:cNvSpPr/>
          <p:nvPr/>
        </p:nvSpPr>
        <p:spPr>
          <a:xfrm>
            <a:off x="661475" y="5366537"/>
            <a:ext cx="5997227" cy="240506"/>
          </a:xfrm>
          <a:prstGeom prst="rect">
            <a:avLst/>
          </a:prstGeom>
          <a:noFill/>
          <a:ln/>
        </p:spPr>
        <p:txBody>
          <a:bodyPr wrap="none" lIns="0" tIns="0" rIns="0" bIns="0" rtlCol="0" anchor="t"/>
          <a:lstStyle/>
          <a:p>
            <a:pPr marL="0" indent="0" algn="l">
              <a:lnSpc>
                <a:spcPct val="104000"/>
              </a:lnSpc>
              <a:buNone/>
            </a:pPr>
            <a:r>
              <a:rPr lang="en-US" sz="1450" b="1" dirty="0">
                <a:solidFill>
                  <a:srgbClr val="000000"/>
                </a:solidFill>
                <a:latin typeface="Twemoji Mozilla" pitchFamily="34" charset="0"/>
                <a:ea typeface="Twemoji Mozilla" pitchFamily="34" charset="-122"/>
                <a:cs typeface="Twemoji Mozilla" pitchFamily="34" charset="-120"/>
              </a:rPr>
              <a:t>✉️</a:t>
            </a:r>
            <a:r>
              <a:rPr lang="en-US" sz="1450" b="1" dirty="0">
                <a:solidFill>
                  <a:srgbClr val="C2C4B5"/>
                </a:solidFill>
                <a:latin typeface="Outfit Bold" pitchFamily="34" charset="0"/>
                <a:ea typeface="Outfit Bold" pitchFamily="34" charset="-122"/>
                <a:cs typeface="Outfit Bold" pitchFamily="34" charset="-120"/>
              </a:rPr>
              <a:t> Mobile  </a:t>
            </a:r>
            <a:r>
              <a:rPr lang="en-US" sz="1450" b="1" dirty="0">
                <a:solidFill>
                  <a:schemeClr val="bg1"/>
                </a:solidFill>
                <a:latin typeface="Outfit Bold" pitchFamily="34" charset="0"/>
                <a:ea typeface="Outfit Bold" pitchFamily="34" charset="-122"/>
                <a:cs typeface="Outfit Bold" pitchFamily="34" charset="-120"/>
              </a:rPr>
              <a:t>: 6012-2673918  </a:t>
            </a:r>
            <a:endParaRPr lang="en-US" sz="1450" dirty="0">
              <a:solidFill>
                <a:schemeClr val="bg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661475" y="1397000"/>
            <a:ext cx="10868745" cy="516731"/>
          </a:xfrm>
          <a:prstGeom prst="rect">
            <a:avLst/>
          </a:prstGeom>
          <a:noFill/>
          <a:ln/>
        </p:spPr>
        <p:txBody>
          <a:bodyPr wrap="none" lIns="0" tIns="0" rIns="0" bIns="0" rtlCol="0" anchor="t"/>
          <a:lstStyle/>
          <a:p>
            <a:pPr marL="0" indent="0" algn="l">
              <a:lnSpc>
                <a:spcPct val="104000"/>
              </a:lnSpc>
              <a:buNone/>
            </a:pPr>
            <a:r>
              <a:rPr lang="en-US" sz="3250" b="1" dirty="0">
                <a:solidFill>
                  <a:srgbClr val="E1E5CD"/>
                </a:solidFill>
                <a:latin typeface="Outfit Bold" pitchFamily="34" charset="0"/>
                <a:ea typeface="Outfit Bold" pitchFamily="34" charset="-122"/>
                <a:cs typeface="Outfit Bold" pitchFamily="34" charset="-120"/>
              </a:rPr>
              <a:t>Important Notice</a:t>
            </a:r>
            <a:endParaRPr lang="en-US" sz="3250" dirty="0"/>
          </a:p>
        </p:txBody>
      </p:sp>
      <p:sp>
        <p:nvSpPr>
          <p:cNvPr id="3" name="Text 1"/>
          <p:cNvSpPr/>
          <p:nvPr/>
        </p:nvSpPr>
        <p:spPr>
          <a:xfrm>
            <a:off x="661475" y="2244427"/>
            <a:ext cx="10868745" cy="1840012"/>
          </a:xfrm>
          <a:prstGeom prst="rect">
            <a:avLst/>
          </a:prstGeom>
          <a:noFill/>
          <a:ln/>
        </p:spPr>
        <p:txBody>
          <a:bodyPr wrap="square" lIns="0" tIns="0" rIns="0" bIns="0" rtlCol="0" anchor="t">
            <a:normAutofit/>
          </a:bodyPr>
          <a:lstStyle/>
          <a:p>
            <a:pPr marL="0" indent="0" algn="l">
              <a:lnSpc>
                <a:spcPct val="133000"/>
              </a:lnSpc>
              <a:spcAft>
                <a:spcPts val="1450"/>
              </a:spcAft>
              <a:buNone/>
            </a:pPr>
            <a:r>
              <a:rPr lang="en-US" sz="1600" b="1" dirty="0">
                <a:solidFill>
                  <a:srgbClr val="C2C4B5"/>
                </a:solidFill>
                <a:latin typeface="Bitter Bold" pitchFamily="34" charset="0"/>
                <a:ea typeface="Bitter Bold" pitchFamily="34" charset="-122"/>
                <a:cs typeface="Bitter Bold" pitchFamily="34" charset="-120"/>
              </a:rPr>
              <a:t>Total Dispute Control is a construction contract-administration, commercial-control and claims-advisory service. It does not constitute legal representation and does not guarantee the recovery of any particular claim or the avoidance of every dispute.</a:t>
            </a:r>
            <a:endParaRPr lang="en-US" sz="1600" dirty="0"/>
          </a:p>
          <a:p>
            <a:pPr marL="0" indent="0" algn="l">
              <a:lnSpc>
                <a:spcPct val="133000"/>
              </a:lnSpc>
              <a:buNone/>
            </a:pPr>
            <a:r>
              <a:rPr lang="en-US" sz="1600" b="1" dirty="0">
                <a:solidFill>
                  <a:srgbClr val="C2C4B5"/>
                </a:solidFill>
                <a:latin typeface="Bitter Bold" pitchFamily="34" charset="0"/>
                <a:ea typeface="Bitter Bold" pitchFamily="34" charset="-122"/>
                <a:cs typeface="Bitter Bold" pitchFamily="34" charset="-120"/>
              </a:rPr>
              <a:t>Where formal legal advice, arbitration or litigation becomes necessary, the contractor should appoint an appropriately qualified lawyer or other professional advisor.</a:t>
            </a:r>
            <a:endParaRPr lang="en-US" sz="1600" dirty="0"/>
          </a:p>
        </p:txBody>
      </p:sp>
      <p:sp>
        <p:nvSpPr>
          <p:cNvPr id="4" name="Shape 2"/>
          <p:cNvSpPr/>
          <p:nvPr/>
        </p:nvSpPr>
        <p:spPr>
          <a:xfrm>
            <a:off x="661475" y="4270474"/>
            <a:ext cx="10868745" cy="1190526"/>
          </a:xfrm>
          <a:prstGeom prst="roundRect">
            <a:avLst>
              <a:gd name="adj" fmla="val 2084"/>
            </a:avLst>
          </a:prstGeom>
          <a:solidFill>
            <a:srgbClr val="474A35"/>
          </a:solidFill>
          <a:ln/>
        </p:spPr>
        <p:txBody>
          <a:bodyPr/>
          <a:lstStyle/>
          <a:p>
            <a:endParaRPr lang="en-MY"/>
          </a:p>
        </p:txBody>
      </p:sp>
      <p:pic>
        <p:nvPicPr>
          <p:cNvPr id="5" name="Image 0" descr="preencoded.png"/>
          <p:cNvPicPr>
            <a:picLocks noChangeAspect="1"/>
          </p:cNvPicPr>
          <p:nvPr/>
        </p:nvPicPr>
        <p:blipFill>
          <a:blip r:embed="rId3"/>
          <a:stretch>
            <a:fillRect/>
          </a:stretch>
        </p:blipFill>
        <p:spPr>
          <a:xfrm>
            <a:off x="826769" y="4510187"/>
            <a:ext cx="206667" cy="165298"/>
          </a:xfrm>
          <a:prstGeom prst="rect">
            <a:avLst/>
          </a:prstGeom>
        </p:spPr>
      </p:pic>
      <p:sp>
        <p:nvSpPr>
          <p:cNvPr id="6" name="Text 3"/>
          <p:cNvSpPr/>
          <p:nvPr/>
        </p:nvSpPr>
        <p:spPr>
          <a:xfrm>
            <a:off x="1198731" y="4477048"/>
            <a:ext cx="10166195" cy="793849"/>
          </a:xfrm>
          <a:prstGeom prst="rect">
            <a:avLst/>
          </a:prstGeom>
          <a:noFill/>
          <a:ln/>
        </p:spPr>
        <p:txBody>
          <a:bodyPr wrap="square" lIns="0" tIns="0" rIns="0" bIns="0" rtlCol="0" anchor="t">
            <a:normAutofit/>
          </a:bodyPr>
          <a:lstStyle/>
          <a:p>
            <a:pPr marL="0" indent="0" algn="l">
              <a:lnSpc>
                <a:spcPct val="133000"/>
              </a:lnSpc>
              <a:buNone/>
            </a:pPr>
            <a:r>
              <a:rPr lang="en-US" sz="1300" b="1" dirty="0">
                <a:solidFill>
                  <a:srgbClr val="FFFFFF"/>
                </a:solidFill>
                <a:latin typeface="Bitter Bold" pitchFamily="34" charset="0"/>
                <a:ea typeface="Bitter Bold" pitchFamily="34" charset="-122"/>
                <a:cs typeface="Bitter Bold" pitchFamily="34" charset="-120"/>
              </a:rPr>
              <a:t>Any insurance matter remains between the contractor, the insurer and the appointed loss adjuster. Our role, if requested, is limited to transmitting relevant communications or documents between the parties. We do not determine insurance coverage, adjust insurance claims or make decisions on behalf of the insurer, loss adjuster or contractor.</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TotalTime>
  <Words>2603</Words>
  <Application>Microsoft Office PowerPoint</Application>
  <PresentationFormat>Widescreen</PresentationFormat>
  <Paragraphs>193</Paragraphs>
  <Slides>20</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Outfit Light</vt:lpstr>
      <vt:lpstr>Twemoji Mozilla</vt:lpstr>
      <vt:lpstr>Bitter</vt:lpstr>
      <vt:lpstr>Bitter Bold</vt:lpstr>
      <vt:lpstr>Outfit Bold</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Chin</dc:creator>
  <cp:lastModifiedBy>Chin Lik Hin</cp:lastModifiedBy>
  <cp:revision>3</cp:revision>
  <dcterms:created xsi:type="dcterms:W3CDTF">2026-09-09T07:23:29Z</dcterms:created>
  <dcterms:modified xsi:type="dcterms:W3CDTF">2026-09-09T07:42:44Z</dcterms:modified>
</cp:coreProperties>
</file>